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7"/>
  </p:handoutMasterIdLst>
  <p:sldIdLst>
    <p:sldId id="256" r:id="rId3"/>
    <p:sldId id="259" r:id="rId5"/>
    <p:sldId id="284" r:id="rId6"/>
    <p:sldId id="260" r:id="rId7"/>
    <p:sldId id="285" r:id="rId8"/>
    <p:sldId id="274" r:id="rId9"/>
    <p:sldId id="305" r:id="rId10"/>
    <p:sldId id="307" r:id="rId11"/>
    <p:sldId id="308" r:id="rId12"/>
    <p:sldId id="309" r:id="rId13"/>
    <p:sldId id="310" r:id="rId14"/>
    <p:sldId id="286" r:id="rId15"/>
    <p:sldId id="311" r:id="rId16"/>
    <p:sldId id="319" r:id="rId17"/>
    <p:sldId id="320" r:id="rId18"/>
    <p:sldId id="321" r:id="rId19"/>
    <p:sldId id="322" r:id="rId20"/>
    <p:sldId id="323" r:id="rId21"/>
    <p:sldId id="324" r:id="rId22"/>
    <p:sldId id="287" r:id="rId23"/>
    <p:sldId id="272" r:id="rId24"/>
    <p:sldId id="276" r:id="rId25"/>
    <p:sldId id="288" r:id="rId26"/>
  </p:sldIdLst>
  <p:sldSz cx="9144000" cy="5143500" type="screen16x9"/>
  <p:notesSz cx="6858000" cy="9144000"/>
  <p:embeddedFontLst>
    <p:embeddedFont>
      <p:font typeface="Calibri" panose="020F0502020204030204" charset="0"/>
      <p:regular r:id="rId31"/>
      <p:bold r:id="rId32"/>
      <p:italic r:id="rId33"/>
      <p:boldItalic r:id="rId34"/>
    </p:embeddedFont>
  </p:embeddedFontLst>
  <p:custDataLst>
    <p:tags r:id="rId35"/>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6" userDrawn="1">
          <p15:clr>
            <a:srgbClr val="A4A3A4"/>
          </p15:clr>
        </p15:guide>
        <p15:guide id="2" pos="25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F6A"/>
    <a:srgbClr val="F5EDE7"/>
    <a:srgbClr val="345F8A"/>
    <a:srgbClr val="F7F7F7"/>
    <a:srgbClr val="223D5A"/>
    <a:srgbClr val="58A8A6"/>
    <a:srgbClr val="89CFD1"/>
    <a:srgbClr val="F7D3DD"/>
    <a:srgbClr val="57A9A5"/>
    <a:srgbClr val="50B0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96" autoAdjust="0"/>
  </p:normalViewPr>
  <p:slideViewPr>
    <p:cSldViewPr snapToGrid="0" showGuides="1">
      <p:cViewPr varScale="1">
        <p:scale>
          <a:sx n="142" d="100"/>
          <a:sy n="142" d="100"/>
        </p:scale>
        <p:origin x="492" y="126"/>
      </p:cViewPr>
      <p:guideLst>
        <p:guide orient="horz" pos="896"/>
        <p:guide pos="2592"/>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88" y="-72"/>
      </p:cViewPr>
      <p:guideLst>
        <p:guide orient="horz" pos="2924"/>
        <p:guide pos="213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17.xml"/><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advClick="0" advTm="0">
    <p:push di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4"/>
            <a:ext cx="7886700" cy="435887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advClick="0" advTm="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zuser; ">
    <p:spTree>
      <p:nvGrpSpPr>
        <p:cNvPr id="1" name=""/>
        <p:cNvGrpSpPr/>
        <p:nvPr/>
      </p:nvGrpSpPr>
      <p:grpSpPr>
        <a:xfrm>
          <a:off x="0" y="0"/>
          <a:ext cx="0" cy="0"/>
          <a:chOff x="0" y="0"/>
          <a:chExt cx="0" cy="0"/>
        </a:xfrm>
      </p:grpSpPr>
      <p:cxnSp>
        <p:nvCxnSpPr>
          <p:cNvPr id="8" name="直接连接符 7"/>
          <p:cNvCxnSpPr/>
          <p:nvPr userDrawn="1"/>
        </p:nvCxnSpPr>
        <p:spPr>
          <a:xfrm>
            <a:off x="4404511" y="915065"/>
            <a:ext cx="334978"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advClick="0" advTm="0">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advClick="0" advTm="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advClick="0"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advClick="0" advTm="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advClick="0" advTm="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advClick="0" advTm="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advClick="0" advTm="0">
    <p:push dir="u"/>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0" y="0"/>
            <a:ext cx="9144000" cy="5143500"/>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0"/>
            <a:ext cx="4744730" cy="5143500"/>
          </a:xfrm>
          <a:custGeom>
            <a:avLst/>
            <a:gdLst>
              <a:gd name="connsiteX0" fmla="*/ 0 w 3937796"/>
              <a:gd name="connsiteY0" fmla="*/ 0 h 5143500"/>
              <a:gd name="connsiteX1" fmla="*/ 3937796 w 3937796"/>
              <a:gd name="connsiteY1" fmla="*/ 0 h 5143500"/>
              <a:gd name="connsiteX2" fmla="*/ 2355181 w 3937796"/>
              <a:gd name="connsiteY2" fmla="*/ 5143500 h 5143500"/>
              <a:gd name="connsiteX3" fmla="*/ 0 w 393779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937796" h="5143500">
                <a:moveTo>
                  <a:pt x="0" y="0"/>
                </a:moveTo>
                <a:lnTo>
                  <a:pt x="3937796" y="0"/>
                </a:lnTo>
                <a:lnTo>
                  <a:pt x="2355181" y="5143500"/>
                </a:lnTo>
                <a:lnTo>
                  <a:pt x="0" y="5143500"/>
                </a:lnTo>
                <a:close/>
              </a:path>
            </a:pathLst>
          </a:custGeom>
          <a:solidFill>
            <a:srgbClr val="F5E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88758" y="217505"/>
            <a:ext cx="8566484" cy="470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advClick="0" advTm="0">
    <p:push dir="u"/>
  </p:transition>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microsoft.com/office/2007/relationships/media" Target="../media/media1.mp4"/><Relationship Id="rId1" Type="http://schemas.openxmlformats.org/officeDocument/2006/relationships/video" Target="../media/media1.mp4"/></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9.xml"/><Relationship Id="rId17" Type="http://schemas.openxmlformats.org/officeDocument/2006/relationships/slideLayout" Target="../slideLayouts/slideLayout2.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p:cNvSpPr txBox="1"/>
          <p:nvPr/>
        </p:nvSpPr>
        <p:spPr>
          <a:xfrm>
            <a:off x="2518667" y="3793540"/>
            <a:ext cx="4107936" cy="783590"/>
          </a:xfrm>
          <a:prstGeom prst="rect">
            <a:avLst/>
          </a:prstGeom>
          <a:noFill/>
        </p:spPr>
        <p:txBody>
          <a:bodyPr wrap="square" rtlCol="0">
            <a:spAutoFit/>
          </a:bodyPr>
          <a:lstStyle/>
          <a:p>
            <a:pPr algn="ctr"/>
            <a:r>
              <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计算机信息于工程学院</a:t>
            </a:r>
            <a:r>
              <a:rPr lang="en-US" altLang="zh-CN"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lang="en-US" altLang="zh-CN"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专业：</a:t>
            </a:r>
            <a:r>
              <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数据科学与大数据</a:t>
            </a:r>
            <a:r>
              <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技术</a:t>
            </a:r>
            <a:endPar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en-US" altLang="zh-CN"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2022</a:t>
            </a:r>
            <a:r>
              <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年级</a:t>
            </a:r>
            <a:r>
              <a:rPr lang="en-US" altLang="zh-CN"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01</a:t>
            </a:r>
            <a:r>
              <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班  杨馥瑞</a:t>
            </a:r>
            <a:endPar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6" name="矩形 26"/>
          <p:cNvSpPr/>
          <p:nvPr/>
        </p:nvSpPr>
        <p:spPr>
          <a:xfrm>
            <a:off x="3803650" y="3021965"/>
            <a:ext cx="1544955" cy="283845"/>
          </a:xfrm>
          <a:prstGeom prst="roundRect">
            <a:avLst/>
          </a:prstGeom>
          <a:solidFill>
            <a:srgbClr val="2D4F6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答辩人</a:t>
            </a:r>
            <a:r>
              <a:rPr lang="zh-CN" altLang="en-US" sz="13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3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杨馥瑞</a:t>
            </a:r>
            <a:endParaRPr lang="zh-CN" altLang="en-US" sz="13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9" name="Freeform 5"/>
          <p:cNvSpPr>
            <a:spLocks noEditPoints="1"/>
          </p:cNvSpPr>
          <p:nvPr/>
        </p:nvSpPr>
        <p:spPr bwMode="auto">
          <a:xfrm>
            <a:off x="4115554" y="1083071"/>
            <a:ext cx="912893" cy="476189"/>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2" name="TextBox 28"/>
          <p:cNvSpPr txBox="1"/>
          <p:nvPr/>
        </p:nvSpPr>
        <p:spPr>
          <a:xfrm>
            <a:off x="1937084" y="1617325"/>
            <a:ext cx="5269832" cy="1013460"/>
          </a:xfrm>
          <a:prstGeom prst="rect">
            <a:avLst/>
          </a:prstGeom>
          <a:noFill/>
        </p:spPr>
        <p:txBody>
          <a:bodyPr wrap="square" lIns="91413" tIns="45706" rIns="91413" bIns="45706" rtlCol="0">
            <a:spAutoFit/>
          </a:bodyPr>
          <a:lstStyle/>
          <a:p>
            <a:pPr algn="dist"/>
            <a:r>
              <a:rPr lang="zh-CN" altLang="en-US" sz="6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创意代码</a:t>
            </a:r>
            <a:r>
              <a:rPr lang="zh-CN" altLang="en-US" sz="6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答辩</a:t>
            </a:r>
            <a:endParaRPr lang="zh-CN" altLang="en-US" sz="6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3" name="TextBox 30"/>
          <p:cNvSpPr txBox="1"/>
          <p:nvPr/>
        </p:nvSpPr>
        <p:spPr>
          <a:xfrm>
            <a:off x="1905336" y="2500130"/>
            <a:ext cx="5333328" cy="292359"/>
          </a:xfrm>
          <a:prstGeom prst="rect">
            <a:avLst/>
          </a:prstGeom>
          <a:noFill/>
        </p:spPr>
        <p:txBody>
          <a:bodyPr wrap="square" lIns="91413" tIns="45706" rIns="91413" bIns="45706" rtlCol="0">
            <a:spAutoFit/>
          </a:bodyPr>
          <a:lstStyle/>
          <a:p>
            <a:pPr algn="dist"/>
            <a:r>
              <a:rPr lang="en-US" altLang="zh-CN" sz="1300" spc="3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GRADUATION THESIS REPLY TEMPLATE</a:t>
            </a:r>
            <a:endParaRPr lang="zh-CN" altLang="en-US" sz="1300" spc="3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14:ripple dir="lu"/>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965" y="365760"/>
            <a:ext cx="6482715" cy="610870"/>
          </a:xfrm>
        </p:spPr>
        <p:txBody>
          <a:bodyPr/>
          <a:p>
            <a:r>
              <a:rPr lang="zh-CN" altLang="en-US">
                <a:sym typeface="+mn-ea"/>
              </a:rPr>
              <a:t>左顾右盼检测</a:t>
            </a:r>
            <a:endParaRPr lang="zh-CN" altLang="en-US"/>
          </a:p>
        </p:txBody>
      </p:sp>
      <p:sp>
        <p:nvSpPr>
          <p:cNvPr id="4" name="文本框 3"/>
          <p:cNvSpPr txBox="1"/>
          <p:nvPr/>
        </p:nvSpPr>
        <p:spPr>
          <a:xfrm>
            <a:off x="541020" y="1038225"/>
            <a:ext cx="4124325" cy="3599815"/>
          </a:xfrm>
          <a:prstGeom prst="rect">
            <a:avLst/>
          </a:prstGeom>
          <a:noFill/>
        </p:spPr>
        <p:txBody>
          <a:bodyPr wrap="square" rtlCol="0">
            <a:spAutoFit/>
          </a:bodyPr>
          <a:p>
            <a:r>
              <a:rPr lang="zh-CN" altLang="en-US" sz="1200"/>
              <a:t>gray = cv2.cvtColor(frame, cv2.COLOR_BGR2GRAY)</a:t>
            </a:r>
            <a:endParaRPr lang="zh-CN" altLang="en-US" sz="1200"/>
          </a:p>
          <a:p>
            <a:r>
              <a:rPr lang="zh-CN" altLang="en-US" sz="1200"/>
              <a:t>    faces = detect(gray, 0)</a:t>
            </a:r>
            <a:endParaRPr lang="zh-CN" altLang="en-US" sz="1200"/>
          </a:p>
          <a:p>
            <a:r>
              <a:rPr lang="zh-CN" altLang="en-US" sz="1200"/>
              <a:t>    sum = int(0)</a:t>
            </a:r>
            <a:endParaRPr lang="zh-CN" altLang="en-US" sz="1200"/>
          </a:p>
          <a:p>
            <a:r>
              <a:rPr lang="zh-CN" altLang="en-US" sz="1200"/>
              <a:t>    if len(faces) == 0:</a:t>
            </a:r>
            <a:endParaRPr lang="zh-CN" altLang="en-US" sz="1200"/>
          </a:p>
          <a:p>
            <a:r>
              <a:rPr lang="zh-CN" altLang="en-US" sz="1200"/>
              <a:t>        return "looking around"</a:t>
            </a:r>
            <a:endParaRPr lang="zh-CN" altLang="en-US" sz="1200"/>
          </a:p>
          <a:p>
            <a:r>
              <a:rPr lang="zh-CN" altLang="en-US" sz="1200"/>
              <a:t>    else:</a:t>
            </a:r>
            <a:endParaRPr lang="zh-CN" altLang="en-US" sz="1200"/>
          </a:p>
          <a:p>
            <a:r>
              <a:rPr lang="zh-CN" altLang="en-US" sz="1200"/>
              <a:t>        for face in faces:</a:t>
            </a:r>
            <a:endParaRPr lang="zh-CN" altLang="en-US" sz="1200"/>
          </a:p>
          <a:p>
            <a:r>
              <a:rPr lang="zh-CN" altLang="en-US" sz="1200"/>
              <a:t>            face_68_point = predict(gray, face)</a:t>
            </a:r>
            <a:endParaRPr lang="zh-CN" altLang="en-US" sz="1200"/>
          </a:p>
          <a:p>
            <a:r>
              <a:rPr lang="zh-CN" altLang="en-US" sz="1200"/>
              <a:t>            face_68_point = face_utils.shape_to_np(face_68_point)</a:t>
            </a:r>
            <a:endParaRPr lang="zh-CN" altLang="en-US" sz="1200"/>
          </a:p>
          <a:p>
            <a:r>
              <a:rPr lang="zh-CN" altLang="en-US" sz="1200"/>
              <a:t>            dx_r = abs(face_68_point[39][0] - face_68_point[27][0])</a:t>
            </a:r>
            <a:endParaRPr lang="zh-CN" altLang="en-US" sz="1200"/>
          </a:p>
          <a:p>
            <a:r>
              <a:rPr lang="zh-CN" altLang="en-US" sz="1200"/>
              <a:t>            dx_l = abs(face_68_point[42][0] - face_68_point[27][0])</a:t>
            </a:r>
            <a:endParaRPr lang="zh-CN" altLang="en-US" sz="1200"/>
          </a:p>
          <a:p>
            <a:r>
              <a:rPr lang="zh-CN" altLang="en-US" sz="1200"/>
              <a:t>            sum = sum + 1</a:t>
            </a:r>
            <a:endParaRPr lang="zh-CN" altLang="en-US" sz="1200"/>
          </a:p>
          <a:p>
            <a:r>
              <a:rPr lang="zh-CN" altLang="en-US" sz="1200"/>
              <a:t>            if dx_r / dx_l &lt; 0.7:</a:t>
            </a:r>
            <a:endParaRPr lang="zh-CN" altLang="en-US" sz="1200"/>
          </a:p>
          <a:p>
            <a:r>
              <a:rPr lang="zh-CN" altLang="en-US" sz="1200"/>
              <a:t>                return "looking around"</a:t>
            </a:r>
            <a:endParaRPr lang="zh-CN" altLang="en-US" sz="1200"/>
          </a:p>
          <a:p>
            <a:r>
              <a:rPr lang="zh-CN" altLang="en-US" sz="1200"/>
              <a:t>            else:</a:t>
            </a:r>
            <a:endParaRPr lang="zh-CN" altLang="en-US" sz="1200"/>
          </a:p>
          <a:p>
            <a:r>
              <a:rPr lang="zh-CN" altLang="en-US" sz="1200"/>
              <a:t>                return "not looking around"        </a:t>
            </a:r>
            <a:r>
              <a:rPr lang="zh-CN" altLang="en-US" sz="800"/>
              <a:t>   </a:t>
            </a:r>
            <a:endParaRPr lang="zh-CN" altLang="en-US" sz="800"/>
          </a:p>
        </p:txBody>
      </p:sp>
      <p:sp>
        <p:nvSpPr>
          <p:cNvPr id="5" name="文本框 4"/>
          <p:cNvSpPr txBox="1"/>
          <p:nvPr/>
        </p:nvSpPr>
        <p:spPr>
          <a:xfrm>
            <a:off x="5029200" y="521970"/>
            <a:ext cx="3641090" cy="460375"/>
          </a:xfrm>
          <a:prstGeom prst="rect">
            <a:avLst/>
          </a:prstGeom>
          <a:noFill/>
        </p:spPr>
        <p:txBody>
          <a:bodyPr wrap="square" rtlCol="0">
            <a:spAutoFit/>
          </a:bodyPr>
          <a:p>
            <a:r>
              <a:rPr lang="zh-CN" altLang="en-US" sz="800">
                <a:sym typeface="+mn-ea"/>
              </a:rPr>
              <a:t>  </a:t>
            </a:r>
            <a:r>
              <a:rPr lang="en-US" altLang="zh-CN" sz="800">
                <a:sym typeface="+mn-ea"/>
              </a:rPr>
              <a:t> </a:t>
            </a:r>
            <a:r>
              <a:rPr lang="zh-CN" altLang="en-US" sz="800">
                <a:sym typeface="+mn-ea"/>
              </a:rPr>
              <a:t> </a:t>
            </a:r>
            <a:endParaRPr lang="zh-CN" altLang="en-US" sz="800"/>
          </a:p>
          <a:p>
            <a:r>
              <a:rPr lang="zh-CN" altLang="en-US" sz="800">
                <a:sym typeface="+mn-ea"/>
              </a:rPr>
              <a:t> </a:t>
            </a:r>
            <a:endParaRPr lang="zh-CN" altLang="en-US" sz="800"/>
          </a:p>
          <a:p>
            <a:endParaRPr lang="zh-CN" altLang="en-US" sz="800"/>
          </a:p>
        </p:txBody>
      </p:sp>
      <p:sp>
        <p:nvSpPr>
          <p:cNvPr id="6" name="文本框 5"/>
          <p:cNvSpPr txBox="1"/>
          <p:nvPr/>
        </p:nvSpPr>
        <p:spPr>
          <a:xfrm>
            <a:off x="5029200" y="2023745"/>
            <a:ext cx="3182620" cy="419735"/>
          </a:xfrm>
          <a:prstGeom prst="rect">
            <a:avLst/>
          </a:prstGeom>
          <a:noFill/>
        </p:spPr>
        <p:txBody>
          <a:bodyPr wrap="square" rtlCol="0" anchor="t">
            <a:noAutofit/>
          </a:bodyPr>
          <a:p>
            <a:r>
              <a:rPr lang="zh-CN" altLang="en-US" sz="900"/>
              <a:t>如果任一侧的区域平均灰度值没超过阈值，则认为用户正在通话，并在对应的区域绘制矩形框和“</a:t>
            </a:r>
            <a:r>
              <a:rPr lang="en-US" altLang="zh-CN" sz="900"/>
              <a:t>looking around</a:t>
            </a:r>
            <a:r>
              <a:rPr lang="zh-CN" altLang="en-US" sz="900"/>
              <a:t>”文字。</a:t>
            </a:r>
            <a:endParaRPr lang="zh-CN" altLang="en-US" sz="900"/>
          </a:p>
        </p:txBody>
      </p:sp>
      <p:pic>
        <p:nvPicPr>
          <p:cNvPr id="3" name="图片 2"/>
          <p:cNvPicPr>
            <a:picLocks noChangeAspect="1"/>
          </p:cNvPicPr>
          <p:nvPr/>
        </p:nvPicPr>
        <p:blipFill>
          <a:blip r:embed="rId1"/>
          <a:stretch>
            <a:fillRect/>
          </a:stretch>
        </p:blipFill>
        <p:spPr>
          <a:xfrm>
            <a:off x="5443220" y="2664460"/>
            <a:ext cx="2813685" cy="2197735"/>
          </a:xfrm>
          <a:prstGeom prst="rect">
            <a:avLst/>
          </a:prstGeom>
        </p:spPr>
      </p:pic>
    </p:spTree>
  </p:cSld>
  <p:clrMapOvr>
    <a:masterClrMapping/>
  </p:clrMapOvr>
  <p:transition spd="slow" advClick="0" advTm="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965" y="365760"/>
            <a:ext cx="6482715" cy="610870"/>
          </a:xfrm>
        </p:spPr>
        <p:txBody>
          <a:bodyPr/>
          <a:p>
            <a:r>
              <a:rPr lang="zh-CN" altLang="en-US">
                <a:sym typeface="+mn-ea"/>
              </a:rPr>
              <a:t>打哈欠检测</a:t>
            </a:r>
            <a:endParaRPr lang="zh-CN" altLang="en-US"/>
          </a:p>
        </p:txBody>
      </p:sp>
      <p:sp>
        <p:nvSpPr>
          <p:cNvPr id="4" name="文本框 3"/>
          <p:cNvSpPr txBox="1"/>
          <p:nvPr/>
        </p:nvSpPr>
        <p:spPr>
          <a:xfrm>
            <a:off x="541020" y="1038225"/>
            <a:ext cx="4124325" cy="3476625"/>
          </a:xfrm>
          <a:prstGeom prst="rect">
            <a:avLst/>
          </a:prstGeom>
          <a:noFill/>
        </p:spPr>
        <p:txBody>
          <a:bodyPr wrap="square" rtlCol="0">
            <a:spAutoFit/>
          </a:bodyPr>
          <a:p>
            <a:r>
              <a:rPr lang="zh-CN" altLang="en-US" sz="1000"/>
              <a:t>faces = detect(gray, 0)</a:t>
            </a:r>
            <a:endParaRPr lang="zh-CN" altLang="en-US" sz="1000"/>
          </a:p>
          <a:p>
            <a:r>
              <a:rPr lang="zh-CN" altLang="en-US" sz="1000"/>
              <a:t>    for face in faces:</a:t>
            </a:r>
            <a:endParaRPr lang="zh-CN" altLang="en-US" sz="1000"/>
          </a:p>
          <a:p>
            <a:r>
              <a:rPr lang="zh-CN" altLang="en-US" sz="1000"/>
              <a:t>        face_68_point = predict(gray, face)</a:t>
            </a:r>
            <a:endParaRPr lang="zh-CN" altLang="en-US" sz="1000"/>
          </a:p>
          <a:p>
            <a:r>
              <a:rPr lang="zh-CN" altLang="en-US" sz="1000"/>
              <a:t>        face_68_point = face_utils.shape_to_np(face_68_point)</a:t>
            </a:r>
            <a:endParaRPr lang="zh-CN" altLang="en-US" sz="1000"/>
          </a:p>
          <a:p>
            <a:endParaRPr lang="zh-CN" altLang="en-US" sz="1000"/>
          </a:p>
          <a:p>
            <a:r>
              <a:rPr lang="zh-CN" altLang="en-US" sz="1000"/>
              <a:t>        mouth = face_68_point[mouth_start:mouth_end]</a:t>
            </a:r>
            <a:endParaRPr lang="zh-CN" altLang="en-US" sz="1000"/>
          </a:p>
          <a:p>
            <a:r>
              <a:rPr lang="zh-CN" altLang="en-US" sz="1000"/>
              <a:t>        mar = mouthAspectRatio(mouth)</a:t>
            </a:r>
            <a:endParaRPr lang="zh-CN" altLang="en-US" sz="1000"/>
          </a:p>
          <a:p>
            <a:endParaRPr lang="zh-CN" altLang="en-US" sz="1000"/>
          </a:p>
          <a:p>
            <a:r>
              <a:rPr lang="zh-CN" altLang="en-US" sz="1000"/>
              <a:t>        left = mouth[0, 0]</a:t>
            </a:r>
            <a:endParaRPr lang="zh-CN" altLang="en-US" sz="1000"/>
          </a:p>
          <a:p>
            <a:r>
              <a:rPr lang="zh-CN" altLang="en-US" sz="1000"/>
              <a:t>        right = mouth[6, 0]</a:t>
            </a:r>
            <a:endParaRPr lang="zh-CN" altLang="en-US" sz="1000"/>
          </a:p>
          <a:p>
            <a:r>
              <a:rPr lang="zh-CN" altLang="en-US" sz="1000"/>
              <a:t>        top = mouth[3, 1]</a:t>
            </a:r>
            <a:endParaRPr lang="zh-CN" altLang="en-US" sz="1000"/>
          </a:p>
          <a:p>
            <a:r>
              <a:rPr lang="zh-CN" altLang="en-US" sz="1000"/>
              <a:t>        bottom = mouth[9, 1]</a:t>
            </a:r>
            <a:endParaRPr lang="zh-CN" altLang="en-US" sz="1000"/>
          </a:p>
          <a:p>
            <a:endParaRPr lang="zh-CN" altLang="en-US" sz="1000"/>
          </a:p>
          <a:p>
            <a:r>
              <a:rPr lang="zh-CN" altLang="en-US" sz="1000"/>
              <a:t>        cv2.rectangle(frame, (left-20, top-40), (right+20, bottom+20), (0, 255, 0), 3)</a:t>
            </a:r>
            <a:endParaRPr lang="zh-CN" altLang="en-US" sz="1000"/>
          </a:p>
          <a:p>
            <a:endParaRPr lang="zh-CN" altLang="en-US" sz="1000"/>
          </a:p>
          <a:p>
            <a:r>
              <a:rPr lang="zh-CN" altLang="en-US" sz="1000"/>
              <a:t>        if mar &lt; thresh:</a:t>
            </a:r>
            <a:endParaRPr lang="zh-CN" altLang="en-US" sz="1000"/>
          </a:p>
          <a:p>
            <a:r>
              <a:rPr lang="zh-CN" altLang="en-US" sz="1000"/>
              <a:t>            cv2.putText(frame, "mouth close", (left, top-15),</a:t>
            </a:r>
            <a:endParaRPr lang="zh-CN" altLang="en-US" sz="1000"/>
          </a:p>
          <a:p>
            <a:r>
              <a:rPr lang="zh-CN" altLang="en-US" sz="1000"/>
              <a:t>                        cv2.FONT_HERSHEY_SIMPLEX, 1.5, (0, 0, 255), 2)</a:t>
            </a:r>
            <a:endParaRPr lang="zh-CN" altLang="en-US" sz="1000"/>
          </a:p>
          <a:p>
            <a:r>
              <a:rPr lang="zh-CN" altLang="en-US" sz="1000"/>
              <a:t>        else:</a:t>
            </a:r>
            <a:endParaRPr lang="zh-CN" altLang="en-US" sz="1000"/>
          </a:p>
          <a:p>
            <a:r>
              <a:rPr lang="zh-CN" altLang="en-US" sz="1000"/>
              <a:t>            cv2.putText(frame, "mouth open", (left, top-15),</a:t>
            </a:r>
            <a:endParaRPr lang="zh-CN" altLang="en-US" sz="1000"/>
          </a:p>
          <a:p>
            <a:r>
              <a:rPr lang="zh-CN" altLang="en-US" sz="1000"/>
              <a:t>                        cv2.FONT_HERSHEY_SIMPLEX, 1.5, (0, 0, 255), 2)</a:t>
            </a:r>
            <a:endParaRPr lang="zh-CN" altLang="en-US" sz="1000"/>
          </a:p>
        </p:txBody>
      </p:sp>
      <p:sp>
        <p:nvSpPr>
          <p:cNvPr id="5" name="文本框 4"/>
          <p:cNvSpPr txBox="1"/>
          <p:nvPr/>
        </p:nvSpPr>
        <p:spPr>
          <a:xfrm>
            <a:off x="5029200" y="521970"/>
            <a:ext cx="3641090" cy="460375"/>
          </a:xfrm>
          <a:prstGeom prst="rect">
            <a:avLst/>
          </a:prstGeom>
          <a:noFill/>
        </p:spPr>
        <p:txBody>
          <a:bodyPr wrap="square" rtlCol="0">
            <a:spAutoFit/>
          </a:bodyPr>
          <a:p>
            <a:r>
              <a:rPr lang="zh-CN" altLang="en-US" sz="800">
                <a:sym typeface="+mn-ea"/>
              </a:rPr>
              <a:t>  </a:t>
            </a:r>
            <a:r>
              <a:rPr lang="en-US" altLang="zh-CN" sz="800">
                <a:sym typeface="+mn-ea"/>
              </a:rPr>
              <a:t> </a:t>
            </a:r>
            <a:r>
              <a:rPr lang="zh-CN" altLang="en-US" sz="800">
                <a:sym typeface="+mn-ea"/>
              </a:rPr>
              <a:t> </a:t>
            </a:r>
            <a:endParaRPr lang="zh-CN" altLang="en-US" sz="800"/>
          </a:p>
          <a:p>
            <a:r>
              <a:rPr lang="zh-CN" altLang="en-US" sz="800">
                <a:sym typeface="+mn-ea"/>
              </a:rPr>
              <a:t> </a:t>
            </a:r>
            <a:endParaRPr lang="zh-CN" altLang="en-US" sz="800"/>
          </a:p>
          <a:p>
            <a:endParaRPr lang="zh-CN" altLang="en-US" sz="800"/>
          </a:p>
        </p:txBody>
      </p:sp>
      <p:sp>
        <p:nvSpPr>
          <p:cNvPr id="6" name="文本框 5"/>
          <p:cNvSpPr txBox="1"/>
          <p:nvPr/>
        </p:nvSpPr>
        <p:spPr>
          <a:xfrm>
            <a:off x="5029200" y="2023745"/>
            <a:ext cx="3182620" cy="419735"/>
          </a:xfrm>
          <a:prstGeom prst="rect">
            <a:avLst/>
          </a:prstGeom>
          <a:noFill/>
        </p:spPr>
        <p:txBody>
          <a:bodyPr wrap="square" rtlCol="0" anchor="t">
            <a:noAutofit/>
          </a:bodyPr>
          <a:p>
            <a:r>
              <a:rPr lang="zh-CN" altLang="en-US" sz="900"/>
              <a:t>如果任一侧的区域平均灰度值超过阈值，则认为用户正在通话，并在对应的区域绘制矩形框和“</a:t>
            </a:r>
            <a:r>
              <a:rPr lang="zh-CN" altLang="en-US" sz="900">
                <a:sym typeface="+mn-ea"/>
              </a:rPr>
              <a:t>mouth open</a:t>
            </a:r>
            <a:r>
              <a:rPr lang="zh-CN" altLang="en-US" sz="900"/>
              <a:t>”文字。</a:t>
            </a:r>
            <a:endParaRPr lang="zh-CN" altLang="en-US" sz="900"/>
          </a:p>
        </p:txBody>
      </p:sp>
      <p:pic>
        <p:nvPicPr>
          <p:cNvPr id="7" name="图片 6"/>
          <p:cNvPicPr>
            <a:picLocks noChangeAspect="1"/>
          </p:cNvPicPr>
          <p:nvPr/>
        </p:nvPicPr>
        <p:blipFill>
          <a:blip r:embed="rId1"/>
          <a:stretch>
            <a:fillRect/>
          </a:stretch>
        </p:blipFill>
        <p:spPr>
          <a:xfrm>
            <a:off x="5365750" y="2649220"/>
            <a:ext cx="2967355" cy="2219960"/>
          </a:xfrm>
          <a:prstGeom prst="rect">
            <a:avLst/>
          </a:prstGeom>
        </p:spPr>
      </p:pic>
    </p:spTree>
  </p:cSld>
  <p:clrMapOvr>
    <a:masterClrMapping/>
  </p:clrMapOvr>
  <p:transition spd="slow" advClick="0" advTm="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2255228" y="2113064"/>
            <a:ext cx="4633544" cy="798830"/>
          </a:xfrm>
          <a:prstGeom prst="rect">
            <a:avLst/>
          </a:prstGeom>
          <a:noFill/>
        </p:spPr>
        <p:txBody>
          <a:bodyPr wrap="square" rtlCol="0">
            <a:spAutoFit/>
          </a:bodyPr>
          <a:lstStyle/>
          <a:p>
            <a:pPr algn="ctr"/>
            <a:r>
              <a:rPr lang="zh-CN" altLang="en-US" sz="3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项目成果展示及应用</a:t>
            </a:r>
            <a:endParaRPr lang="en-US" altLang="zh-CN" sz="3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ctr"/>
            <a:r>
              <a:rPr lang="en-US" altLang="zh-CN"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Research results display and Application</a:t>
            </a:r>
            <a:endParaRPr lang="zh-CN" altLang="en-US"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12" name="文本框 36"/>
          <p:cNvSpPr txBox="1"/>
          <p:nvPr/>
        </p:nvSpPr>
        <p:spPr>
          <a:xfrm>
            <a:off x="1692167" y="3208918"/>
            <a:ext cx="5759668" cy="53022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该项目前端采用</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pyhton</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的</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flask</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实现，后端采用</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go</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语言实现。优点是前后端分离后，</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web</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的运存变小了挺多，缺点是开放了很多</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本机端口。</a:t>
            </a:r>
            <a:endPar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7" name="文本框 10"/>
          <p:cNvSpPr txBox="1"/>
          <p:nvPr/>
        </p:nvSpPr>
        <p:spPr>
          <a:xfrm>
            <a:off x="3493992" y="1118273"/>
            <a:ext cx="2156016" cy="1200329"/>
          </a:xfrm>
          <a:prstGeom prst="rect">
            <a:avLst/>
          </a:prstGeom>
          <a:noFill/>
        </p:spPr>
        <p:txBody>
          <a:bodyPr wrap="square" rtlCol="0">
            <a:spAutoFit/>
          </a:bodyPr>
          <a:lstStyle/>
          <a:p>
            <a:pPr algn="ctr"/>
            <a:r>
              <a:rPr lang="en-US" altLang="zh-CN" sz="7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03</a:t>
            </a:r>
            <a:endParaRPr lang="en-US" altLang="zh-CN" sz="7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18" name="直接连接符 17"/>
          <p:cNvCxnSpPr/>
          <p:nvPr/>
        </p:nvCxnSpPr>
        <p:spPr>
          <a:xfrm>
            <a:off x="4404511" y="2956491"/>
            <a:ext cx="334978"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19" name="Freeform 5"/>
          <p:cNvSpPr>
            <a:spLocks noEditPoints="1"/>
          </p:cNvSpPr>
          <p:nvPr/>
        </p:nvSpPr>
        <p:spPr bwMode="auto">
          <a:xfrm>
            <a:off x="-1" y="0"/>
            <a:ext cx="3227705" cy="1683657"/>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noFill/>
          <a:ln w="12700">
            <a:solidFill>
              <a:srgbClr val="F5EDE7"/>
            </a:solid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2024-05-21 19-50-28">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91465" y="236220"/>
            <a:ext cx="8416290" cy="4610735"/>
          </a:xfrm>
          <a:prstGeom prst="rect">
            <a:avLst/>
          </a:prstGeom>
        </p:spPr>
      </p:pic>
    </p:spTree>
  </p:cSld>
  <p:clrMapOvr>
    <a:masterClrMapping/>
  </p:clrMapOvr>
  <p:transition spd="slow" advClick="0" advTm="0">
    <p:push dir="u"/>
  </p:transition>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0355" y="598805"/>
            <a:ext cx="3514725" cy="3121025"/>
          </a:xfrm>
          <a:prstGeom prst="rect">
            <a:avLst/>
          </a:prstGeom>
        </p:spPr>
      </p:pic>
      <p:sp>
        <p:nvSpPr>
          <p:cNvPr id="3" name="文本框 2"/>
          <p:cNvSpPr txBox="1"/>
          <p:nvPr/>
        </p:nvSpPr>
        <p:spPr>
          <a:xfrm>
            <a:off x="300355" y="292100"/>
            <a:ext cx="3048000" cy="306705"/>
          </a:xfrm>
          <a:prstGeom prst="rect">
            <a:avLst/>
          </a:prstGeom>
          <a:noFill/>
        </p:spPr>
        <p:txBody>
          <a:bodyPr wrap="square" rtlCol="0">
            <a:spAutoFit/>
          </a:bodyPr>
          <a:p>
            <a:r>
              <a:rPr lang="zh-CN" altLang="en-US"/>
              <a:t>前端</a:t>
            </a:r>
            <a:r>
              <a:rPr lang="zh-CN" altLang="en-US"/>
              <a:t>工程目录：</a:t>
            </a:r>
            <a:endParaRPr lang="zh-CN" altLang="en-US"/>
          </a:p>
        </p:txBody>
      </p:sp>
      <p:pic>
        <p:nvPicPr>
          <p:cNvPr id="4" name="图片 3"/>
          <p:cNvPicPr>
            <a:picLocks noChangeAspect="1"/>
          </p:cNvPicPr>
          <p:nvPr/>
        </p:nvPicPr>
        <p:blipFill>
          <a:blip r:embed="rId2"/>
          <a:stretch>
            <a:fillRect/>
          </a:stretch>
        </p:blipFill>
        <p:spPr>
          <a:xfrm>
            <a:off x="4878070" y="1969770"/>
            <a:ext cx="3968750" cy="2952115"/>
          </a:xfrm>
          <a:prstGeom prst="rect">
            <a:avLst/>
          </a:prstGeom>
        </p:spPr>
      </p:pic>
      <p:sp>
        <p:nvSpPr>
          <p:cNvPr id="5" name="文本框 4"/>
          <p:cNvSpPr txBox="1"/>
          <p:nvPr/>
        </p:nvSpPr>
        <p:spPr>
          <a:xfrm>
            <a:off x="4878070" y="1447800"/>
            <a:ext cx="3048000" cy="521970"/>
          </a:xfrm>
          <a:prstGeom prst="rect">
            <a:avLst/>
          </a:prstGeom>
          <a:noFill/>
        </p:spPr>
        <p:txBody>
          <a:bodyPr wrap="square" rtlCol="0">
            <a:spAutoFit/>
          </a:bodyPr>
          <a:p>
            <a:r>
              <a:rPr lang="zh-CN" altLang="en-US"/>
              <a:t>其中为每一个检测都定义了自己的一个</a:t>
            </a:r>
            <a:r>
              <a:rPr lang="en-US" altLang="zh-CN"/>
              <a:t>web</a:t>
            </a:r>
            <a:r>
              <a:rPr lang="zh-CN" altLang="en-US"/>
              <a:t>端口</a:t>
            </a:r>
            <a:endParaRPr lang="zh-CN" altLang="en-US"/>
          </a:p>
        </p:txBody>
      </p:sp>
    </p:spTree>
  </p:cSld>
  <p:clrMapOvr>
    <a:masterClrMapping/>
  </p:clrMapOvr>
  <p:transition spd="slow" advClick="0" advTm="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0990" y="685165"/>
            <a:ext cx="8564245" cy="4297680"/>
          </a:xfrm>
          <a:prstGeom prst="rect">
            <a:avLst/>
          </a:prstGeom>
        </p:spPr>
      </p:pic>
      <p:sp>
        <p:nvSpPr>
          <p:cNvPr id="3" name="文本框 2"/>
          <p:cNvSpPr txBox="1"/>
          <p:nvPr/>
        </p:nvSpPr>
        <p:spPr>
          <a:xfrm>
            <a:off x="2899410" y="378460"/>
            <a:ext cx="3048000" cy="306705"/>
          </a:xfrm>
          <a:prstGeom prst="rect">
            <a:avLst/>
          </a:prstGeom>
          <a:noFill/>
        </p:spPr>
        <p:txBody>
          <a:bodyPr wrap="square" rtlCol="0">
            <a:spAutoFit/>
          </a:bodyPr>
          <a:p>
            <a:pPr algn="ctr"/>
            <a:r>
              <a:rPr lang="zh-CN" altLang="en-US"/>
              <a:t>登录页面</a:t>
            </a:r>
            <a:endParaRPr lang="zh-CN" altLang="en-US"/>
          </a:p>
        </p:txBody>
      </p:sp>
    </p:spTree>
  </p:cSld>
  <p:clrMapOvr>
    <a:masterClrMapping/>
  </p:clrMapOvr>
  <p:transition spd="slow" advClick="0" advTm="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35605" y="287655"/>
            <a:ext cx="3048000" cy="306705"/>
          </a:xfrm>
          <a:prstGeom prst="rect">
            <a:avLst/>
          </a:prstGeom>
          <a:noFill/>
        </p:spPr>
        <p:txBody>
          <a:bodyPr wrap="square" rtlCol="0">
            <a:spAutoFit/>
          </a:bodyPr>
          <a:p>
            <a:pPr algn="ctr"/>
            <a:r>
              <a:rPr lang="zh-CN" altLang="en-US"/>
              <a:t>注册</a:t>
            </a:r>
            <a:r>
              <a:rPr lang="zh-CN" altLang="en-US"/>
              <a:t>页面</a:t>
            </a:r>
            <a:endParaRPr lang="zh-CN" altLang="en-US"/>
          </a:p>
        </p:txBody>
      </p:sp>
      <p:pic>
        <p:nvPicPr>
          <p:cNvPr id="3" name="图片 2"/>
          <p:cNvPicPr>
            <a:picLocks noChangeAspect="1"/>
          </p:cNvPicPr>
          <p:nvPr/>
        </p:nvPicPr>
        <p:blipFill>
          <a:blip r:embed="rId1"/>
          <a:stretch>
            <a:fillRect/>
          </a:stretch>
        </p:blipFill>
        <p:spPr>
          <a:xfrm>
            <a:off x="298450" y="617855"/>
            <a:ext cx="8550910" cy="4330700"/>
          </a:xfrm>
          <a:prstGeom prst="rect">
            <a:avLst/>
          </a:prstGeom>
        </p:spPr>
      </p:pic>
    </p:spTree>
  </p:cSld>
  <p:clrMapOvr>
    <a:masterClrMapping/>
  </p:clrMapOvr>
  <p:transition spd="slow" advClick="0" advTm="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6705" y="701675"/>
            <a:ext cx="8520430" cy="4256405"/>
          </a:xfrm>
          <a:prstGeom prst="rect">
            <a:avLst/>
          </a:prstGeom>
        </p:spPr>
      </p:pic>
      <p:sp>
        <p:nvSpPr>
          <p:cNvPr id="3" name="文本框 2"/>
          <p:cNvSpPr txBox="1"/>
          <p:nvPr/>
        </p:nvSpPr>
        <p:spPr>
          <a:xfrm>
            <a:off x="3048000" y="319405"/>
            <a:ext cx="3048000" cy="306705"/>
          </a:xfrm>
          <a:prstGeom prst="rect">
            <a:avLst/>
          </a:prstGeom>
          <a:noFill/>
        </p:spPr>
        <p:txBody>
          <a:bodyPr wrap="square" rtlCol="0">
            <a:spAutoFit/>
          </a:bodyPr>
          <a:p>
            <a:pPr algn="ctr"/>
            <a:r>
              <a:rPr lang="zh-CN" altLang="en-US">
                <a:sym typeface="+mn-ea"/>
              </a:rPr>
              <a:t>主页面</a:t>
            </a:r>
            <a:endParaRPr lang="zh-CN" altLang="en-US"/>
          </a:p>
        </p:txBody>
      </p:sp>
    </p:spTree>
  </p:cSld>
  <p:clrMapOvr>
    <a:masterClrMapping/>
  </p:clrMapOvr>
  <p:transition spd="slow" advClick="0" advTm="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7975" y="789305"/>
            <a:ext cx="8545830" cy="4133850"/>
          </a:xfrm>
          <a:prstGeom prst="rect">
            <a:avLst/>
          </a:prstGeom>
        </p:spPr>
      </p:pic>
      <p:sp>
        <p:nvSpPr>
          <p:cNvPr id="3" name="文本框 2"/>
          <p:cNvSpPr txBox="1"/>
          <p:nvPr/>
        </p:nvSpPr>
        <p:spPr>
          <a:xfrm>
            <a:off x="3048000" y="254635"/>
            <a:ext cx="3048000" cy="306705"/>
          </a:xfrm>
          <a:prstGeom prst="rect">
            <a:avLst/>
          </a:prstGeom>
          <a:noFill/>
        </p:spPr>
        <p:txBody>
          <a:bodyPr wrap="square" rtlCol="0">
            <a:spAutoFit/>
          </a:bodyPr>
          <a:p>
            <a:pPr algn="ctr"/>
            <a:r>
              <a:rPr lang="en-US" altLang="zh-CN"/>
              <a:t>go</a:t>
            </a:r>
            <a:r>
              <a:rPr lang="zh-CN" altLang="en-US"/>
              <a:t>语言</a:t>
            </a:r>
            <a:r>
              <a:rPr lang="zh-CN" altLang="en-US"/>
              <a:t>后端</a:t>
            </a:r>
            <a:endParaRPr lang="zh-CN" altLang="en-US"/>
          </a:p>
        </p:txBody>
      </p:sp>
    </p:spTree>
  </p:cSld>
  <p:clrMapOvr>
    <a:masterClrMapping/>
  </p:clrMapOvr>
  <p:transition spd="slow" advClick="0" advTm="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23215" y="812800"/>
            <a:ext cx="8516620" cy="4075430"/>
          </a:xfrm>
          <a:prstGeom prst="rect">
            <a:avLst/>
          </a:prstGeom>
        </p:spPr>
      </p:pic>
      <p:sp>
        <p:nvSpPr>
          <p:cNvPr id="3" name="文本框 2"/>
          <p:cNvSpPr txBox="1"/>
          <p:nvPr/>
        </p:nvSpPr>
        <p:spPr>
          <a:xfrm>
            <a:off x="3048000" y="421640"/>
            <a:ext cx="3048000" cy="306705"/>
          </a:xfrm>
          <a:prstGeom prst="rect">
            <a:avLst/>
          </a:prstGeom>
          <a:noFill/>
        </p:spPr>
        <p:txBody>
          <a:bodyPr wrap="square" rtlCol="0">
            <a:spAutoFit/>
          </a:bodyPr>
          <a:p>
            <a:pPr algn="ctr"/>
            <a:r>
              <a:rPr lang="zh-CN" altLang="en-US"/>
              <a:t>后端账号</a:t>
            </a:r>
            <a:r>
              <a:rPr lang="zh-CN" altLang="en-US"/>
              <a:t>数据库</a:t>
            </a:r>
            <a:endParaRPr lang="zh-CN" altLang="en-US"/>
          </a:p>
        </p:txBody>
      </p:sp>
    </p:spTree>
  </p:cSld>
  <p:clrMapOvr>
    <a:masterClrMapping/>
  </p:clrMapOvr>
  <p:transition spd="slow" advClick="0" advTm="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3641325" y="850053"/>
            <a:ext cx="1861350" cy="830997"/>
          </a:xfrm>
          <a:prstGeom prst="rect">
            <a:avLst/>
          </a:prstGeom>
          <a:noFill/>
        </p:spPr>
        <p:txBody>
          <a:bodyPr wrap="square" rtlCol="0">
            <a:spAutoFit/>
          </a:bodyPr>
          <a:lstStyle/>
          <a:p>
            <a:pPr algn="ctr"/>
            <a:r>
              <a:rPr lang="zh-CN" altLang="en-US" sz="4800" b="1" spc="-225"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目 录</a:t>
            </a:r>
            <a:endParaRPr lang="zh-CN" altLang="en-US" sz="4800" b="1" spc="-225"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29" name="文本框 28"/>
          <p:cNvSpPr txBox="1"/>
          <p:nvPr/>
        </p:nvSpPr>
        <p:spPr>
          <a:xfrm>
            <a:off x="3796297" y="1533733"/>
            <a:ext cx="1551407" cy="400110"/>
          </a:xfrm>
          <a:prstGeom prst="rect">
            <a:avLst/>
          </a:prstGeom>
          <a:noFill/>
        </p:spPr>
        <p:txBody>
          <a:bodyPr wrap="square" rtlCol="0">
            <a:spAutoFit/>
          </a:bodyPr>
          <a:lstStyle/>
          <a:p>
            <a:pPr algn="ctr"/>
            <a:r>
              <a:rPr lang="en-US" altLang="zh-CN" sz="2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CONTENTS</a:t>
            </a:r>
            <a:endParaRPr lang="zh-CN" altLang="en-US" sz="2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11" name="文本框 10"/>
          <p:cNvSpPr txBox="1"/>
          <p:nvPr/>
        </p:nvSpPr>
        <p:spPr>
          <a:xfrm>
            <a:off x="1976417" y="2304540"/>
            <a:ext cx="3025540" cy="523220"/>
          </a:xfrm>
          <a:prstGeom prst="rect">
            <a:avLst/>
          </a:prstGeom>
          <a:noFill/>
        </p:spPr>
        <p:txBody>
          <a:bodyPr wrap="square" rtlCol="0">
            <a:spAutoFit/>
          </a:bodyPr>
          <a:lstStyle/>
          <a:p>
            <a:r>
              <a:rPr lang="zh-CN" altLang="en-US"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选题背景及意义</a:t>
            </a:r>
            <a:endParaRPr lang="en-US" altLang="zh-CN"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Background and significance of topic selection</a:t>
            </a:r>
            <a:endParaRPr lang="zh-CN" altLang="en-US"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1" name="文本框 10"/>
          <p:cNvSpPr txBox="1"/>
          <p:nvPr/>
        </p:nvSpPr>
        <p:spPr>
          <a:xfrm>
            <a:off x="1976416" y="3134233"/>
            <a:ext cx="3010210" cy="523220"/>
          </a:xfrm>
          <a:prstGeom prst="rect">
            <a:avLst/>
          </a:prstGeom>
          <a:noFill/>
        </p:spPr>
        <p:txBody>
          <a:bodyPr wrap="square" rtlCol="0">
            <a:spAutoFit/>
          </a:bodyPr>
          <a:lstStyle/>
          <a:p>
            <a:r>
              <a:rPr lang="zh-CN" altLang="en-US"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研究成果展示及应用</a:t>
            </a:r>
            <a:endParaRPr lang="en-US" altLang="zh-CN"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r>
              <a:rPr lang="en-US" altLang="zh-CN"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Research results display and Application</a:t>
            </a:r>
            <a:endParaRPr lang="zh-CN" altLang="en-US"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36" name="文本框 10"/>
          <p:cNvSpPr txBox="1"/>
          <p:nvPr/>
        </p:nvSpPr>
        <p:spPr>
          <a:xfrm>
            <a:off x="5630387" y="2304540"/>
            <a:ext cx="2189966" cy="523220"/>
          </a:xfrm>
          <a:prstGeom prst="rect">
            <a:avLst/>
          </a:prstGeom>
          <a:noFill/>
        </p:spPr>
        <p:txBody>
          <a:bodyPr wrap="square" rtlCol="0">
            <a:spAutoFit/>
          </a:bodyPr>
          <a:lstStyle/>
          <a:p>
            <a:r>
              <a:rPr lang="zh-CN" altLang="en-US" sz="18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研究</a:t>
            </a:r>
            <a:r>
              <a:rPr lang="zh-CN" altLang="en-US"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方法及思路</a:t>
            </a:r>
            <a:endParaRPr lang="en-US" altLang="zh-CN"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r>
              <a:rPr lang="en-US" altLang="zh-CN"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Research methods and ideas</a:t>
            </a:r>
            <a:endParaRPr lang="zh-CN" altLang="en-US"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50" name="文本框 10"/>
          <p:cNvSpPr txBox="1"/>
          <p:nvPr/>
        </p:nvSpPr>
        <p:spPr>
          <a:xfrm>
            <a:off x="5630387" y="3134233"/>
            <a:ext cx="2185072" cy="523220"/>
          </a:xfrm>
          <a:prstGeom prst="rect">
            <a:avLst/>
          </a:prstGeom>
          <a:noFill/>
        </p:spPr>
        <p:txBody>
          <a:bodyPr wrap="square" rtlCol="0">
            <a:spAutoFit/>
          </a:bodyPr>
          <a:lstStyle/>
          <a:p>
            <a:r>
              <a:rPr lang="zh-CN" altLang="en-US"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论文总结与致谢</a:t>
            </a:r>
            <a:endParaRPr lang="en-US" altLang="zh-CN"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r>
              <a:rPr lang="en-US" altLang="zh-CN" sz="1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Paper summary and thanks</a:t>
            </a:r>
            <a:endParaRPr lang="zh-CN" altLang="en-US"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2" name="椭圆 1"/>
          <p:cNvSpPr/>
          <p:nvPr/>
        </p:nvSpPr>
        <p:spPr>
          <a:xfrm>
            <a:off x="5270177" y="2373996"/>
            <a:ext cx="384308" cy="384308"/>
          </a:xfrm>
          <a:prstGeom prst="ellipse">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270177" y="3203689"/>
            <a:ext cx="384308" cy="384308"/>
          </a:xfrm>
          <a:prstGeom prst="ellipse">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612577" y="2373996"/>
            <a:ext cx="384308" cy="384308"/>
          </a:xfrm>
          <a:prstGeom prst="ellipse">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612577" y="3203689"/>
            <a:ext cx="384308" cy="384308"/>
          </a:xfrm>
          <a:prstGeom prst="ellipse">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7"/>
          <p:cNvSpPr txBox="1"/>
          <p:nvPr/>
        </p:nvSpPr>
        <p:spPr>
          <a:xfrm>
            <a:off x="1580430" y="2381484"/>
            <a:ext cx="464058" cy="369332"/>
          </a:xfrm>
          <a:prstGeom prst="rect">
            <a:avLst/>
          </a:prstGeom>
          <a:noFill/>
        </p:spPr>
        <p:txBody>
          <a:bodyPr wrap="square" rtlCol="0">
            <a:spAutoFit/>
          </a:bodyPr>
          <a:lstStyle/>
          <a:p>
            <a:pPr algn="ctr">
              <a:defRPr/>
            </a:pPr>
            <a:r>
              <a:rPr lang="en-US" altLang="zh-CN" sz="18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01</a:t>
            </a:r>
            <a:endParaRPr lang="en-US" altLang="zh-CN" sz="18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38" name="文本框 17"/>
          <p:cNvSpPr txBox="1"/>
          <p:nvPr/>
        </p:nvSpPr>
        <p:spPr>
          <a:xfrm>
            <a:off x="1568705" y="3211177"/>
            <a:ext cx="464058" cy="369332"/>
          </a:xfrm>
          <a:prstGeom prst="rect">
            <a:avLst/>
          </a:prstGeom>
          <a:noFill/>
        </p:spPr>
        <p:txBody>
          <a:bodyPr wrap="square" rtlCol="0">
            <a:spAutoFit/>
          </a:bodyPr>
          <a:lstStyle/>
          <a:p>
            <a:pPr algn="ctr">
              <a:defRPr/>
            </a:pPr>
            <a:r>
              <a:rPr lang="en-US" altLang="zh-CN" sz="18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03</a:t>
            </a:r>
            <a:endParaRPr lang="en-US" altLang="zh-CN" sz="18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43" name="文本框 17"/>
          <p:cNvSpPr txBox="1"/>
          <p:nvPr/>
        </p:nvSpPr>
        <p:spPr>
          <a:xfrm>
            <a:off x="5229566" y="2381484"/>
            <a:ext cx="464058" cy="369332"/>
          </a:xfrm>
          <a:prstGeom prst="rect">
            <a:avLst/>
          </a:prstGeom>
          <a:noFill/>
        </p:spPr>
        <p:txBody>
          <a:bodyPr wrap="square" rtlCol="0">
            <a:spAutoFit/>
          </a:bodyPr>
          <a:lstStyle/>
          <a:p>
            <a:pPr algn="ctr">
              <a:defRPr/>
            </a:pPr>
            <a:r>
              <a:rPr lang="en-US" altLang="zh-CN" sz="18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02</a:t>
            </a:r>
            <a:endParaRPr lang="en-US" altLang="zh-CN" sz="18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52" name="文本框 17"/>
          <p:cNvSpPr txBox="1"/>
          <p:nvPr/>
        </p:nvSpPr>
        <p:spPr>
          <a:xfrm>
            <a:off x="5229566" y="3211177"/>
            <a:ext cx="464058" cy="369332"/>
          </a:xfrm>
          <a:prstGeom prst="rect">
            <a:avLst/>
          </a:prstGeom>
          <a:noFill/>
        </p:spPr>
        <p:txBody>
          <a:bodyPr wrap="square" rtlCol="0">
            <a:spAutoFit/>
          </a:bodyPr>
          <a:lstStyle/>
          <a:p>
            <a:pPr algn="ctr">
              <a:defRPr/>
            </a:pPr>
            <a:r>
              <a:rPr lang="en-US" altLang="zh-CN" sz="18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04</a:t>
            </a:r>
            <a:endParaRPr lang="en-US" altLang="zh-CN" sz="18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cxnSp>
        <p:nvCxnSpPr>
          <p:cNvPr id="4" name="直接连接符 3"/>
          <p:cNvCxnSpPr/>
          <p:nvPr/>
        </p:nvCxnSpPr>
        <p:spPr>
          <a:xfrm>
            <a:off x="1553378" y="2064809"/>
            <a:ext cx="6103345"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53378" y="3915641"/>
            <a:ext cx="6103345"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19" name="Freeform 5"/>
          <p:cNvSpPr>
            <a:spLocks noEditPoints="1"/>
          </p:cNvSpPr>
          <p:nvPr/>
        </p:nvSpPr>
        <p:spPr bwMode="auto">
          <a:xfrm>
            <a:off x="-1" y="0"/>
            <a:ext cx="3227705" cy="1683657"/>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noFill/>
          <a:ln w="12700">
            <a:solidFill>
              <a:srgbClr val="F5EDE7"/>
            </a:solid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0"/>
          <p:cNvSpPr txBox="1"/>
          <p:nvPr/>
        </p:nvSpPr>
        <p:spPr>
          <a:xfrm>
            <a:off x="2747424" y="2113064"/>
            <a:ext cx="3649152" cy="798830"/>
          </a:xfrm>
          <a:prstGeom prst="rect">
            <a:avLst/>
          </a:prstGeom>
          <a:noFill/>
        </p:spPr>
        <p:txBody>
          <a:bodyPr wrap="square" rtlCol="0">
            <a:spAutoFit/>
          </a:bodyPr>
          <a:lstStyle/>
          <a:p>
            <a:pPr algn="ctr"/>
            <a:r>
              <a:rPr lang="zh-CN" altLang="en-US" sz="3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项目总结与致谢</a:t>
            </a:r>
            <a:endParaRPr lang="en-US" altLang="zh-CN" sz="3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ctr"/>
            <a:r>
              <a:rPr lang="en-US" altLang="zh-CN"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Paper summary and thanks</a:t>
            </a:r>
            <a:endParaRPr lang="zh-CN" altLang="en-US"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10" name="文本框 36"/>
          <p:cNvSpPr txBox="1"/>
          <p:nvPr/>
        </p:nvSpPr>
        <p:spPr>
          <a:xfrm>
            <a:off x="1692167" y="3208918"/>
            <a:ext cx="5759668" cy="53022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考虑到</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dlib</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库是</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py</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库，所以前端只好采用</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flask</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实现。而后端没有采用</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java</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是因为</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go</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语言他有接近</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c</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的运行效率和</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php</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的开发效率。</a:t>
            </a:r>
            <a:endPar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4" name="文本框 10"/>
          <p:cNvSpPr txBox="1"/>
          <p:nvPr/>
        </p:nvSpPr>
        <p:spPr>
          <a:xfrm>
            <a:off x="3493992" y="1118273"/>
            <a:ext cx="2156016" cy="1200329"/>
          </a:xfrm>
          <a:prstGeom prst="rect">
            <a:avLst/>
          </a:prstGeom>
          <a:noFill/>
        </p:spPr>
        <p:txBody>
          <a:bodyPr wrap="square" rtlCol="0">
            <a:spAutoFit/>
          </a:bodyPr>
          <a:lstStyle/>
          <a:p>
            <a:pPr algn="ctr"/>
            <a:r>
              <a:rPr lang="en-US" altLang="zh-CN" sz="7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04</a:t>
            </a:r>
            <a:endParaRPr lang="en-US" altLang="zh-CN" sz="7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15" name="直接连接符 14"/>
          <p:cNvCxnSpPr/>
          <p:nvPr/>
        </p:nvCxnSpPr>
        <p:spPr>
          <a:xfrm>
            <a:off x="4404511" y="2956491"/>
            <a:ext cx="334978"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17" name="Freeform 5"/>
          <p:cNvSpPr>
            <a:spLocks noEditPoints="1"/>
          </p:cNvSpPr>
          <p:nvPr/>
        </p:nvSpPr>
        <p:spPr bwMode="auto">
          <a:xfrm>
            <a:off x="-1" y="0"/>
            <a:ext cx="3227705" cy="1683657"/>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noFill/>
          <a:ln w="12700">
            <a:solidFill>
              <a:srgbClr val="F5EDE7"/>
            </a:solid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10"/>
          <p:cNvSpPr txBox="1"/>
          <p:nvPr/>
        </p:nvSpPr>
        <p:spPr>
          <a:xfrm>
            <a:off x="3696147" y="360315"/>
            <a:ext cx="1869816" cy="521970"/>
          </a:xfrm>
          <a:prstGeom prst="rect">
            <a:avLst/>
          </a:prstGeom>
          <a:noFill/>
        </p:spPr>
        <p:txBody>
          <a:bodyPr wrap="square" rtlCol="0">
            <a:spAutoFit/>
          </a:bodyPr>
          <a:lstStyle/>
          <a:p>
            <a:pPr algn="ctr"/>
            <a:r>
              <a:rPr lang="zh-CN" altLang="en-US"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项目的缺点</a:t>
            </a:r>
            <a:endParaRPr lang="en-US" altLang="zh-CN"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ctr"/>
            <a:endParaRPr lang="zh-CN" altLang="en-US"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3" name="剪去单角的矩形 2"/>
          <p:cNvSpPr/>
          <p:nvPr>
            <p:custDataLst>
              <p:tags r:id="rId1"/>
            </p:custDataLst>
          </p:nvPr>
        </p:nvSpPr>
        <p:spPr>
          <a:xfrm>
            <a:off x="815876" y="1631361"/>
            <a:ext cx="1702519" cy="2536026"/>
          </a:xfrm>
          <a:prstGeom prst="snip1Rect">
            <a:avLst/>
          </a:prstGeom>
          <a:solidFill>
            <a:srgbClr val="2D4F6A"/>
          </a:solidFill>
          <a:ln w="12700">
            <a:solidFill>
              <a:srgbClr val="2D4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1956"/>
          <p:cNvSpPr/>
          <p:nvPr>
            <p:custDataLst>
              <p:tags r:id="rId2"/>
            </p:custDataLst>
          </p:nvPr>
        </p:nvSpPr>
        <p:spPr>
          <a:xfrm>
            <a:off x="932093" y="2337873"/>
            <a:ext cx="1465005" cy="375920"/>
          </a:xfrm>
          <a:prstGeom prst="rect">
            <a:avLst/>
          </a:prstGeom>
          <a:noFill/>
          <a:ln w="9525">
            <a:noFill/>
            <a:miter/>
          </a:ln>
        </p:spPr>
        <p:txBody>
          <a:bodyPr wrap="square" lIns="68580" tIns="34290" rIns="68580" bIns="34290">
            <a:spAutoFit/>
          </a:bodyPr>
          <a:lstStyle/>
          <a:p>
            <a:pPr lvl="0" algn="ctr"/>
            <a:r>
              <a:rPr lang="zh-CN" altLang="en-US" sz="20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部署</a:t>
            </a:r>
            <a:r>
              <a:rPr lang="zh-CN" altLang="en-US" sz="20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上线</a:t>
            </a:r>
            <a:endParaRPr lang="zh-CN" altLang="en-US" sz="20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33" name="MH_Text_1"/>
          <p:cNvSpPr txBox="1"/>
          <p:nvPr>
            <p:custDataLst>
              <p:tags r:id="rId3"/>
            </p:custDataLst>
          </p:nvPr>
        </p:nvSpPr>
        <p:spPr>
          <a:xfrm>
            <a:off x="817880" y="2642870"/>
            <a:ext cx="1697990" cy="1524635"/>
          </a:xfrm>
          <a:prstGeom prst="rect">
            <a:avLst/>
          </a:prstGeom>
          <a:noFill/>
        </p:spPr>
        <p:txBody>
          <a:bodyPr lIns="68580" tIns="34290" rIns="68580" bIns="34290" anchor="t"/>
          <a:lstStyle/>
          <a:p>
            <a:pPr algn="ctr">
              <a:lnSpc>
                <a:spcPts val="1500"/>
              </a:lnSpc>
            </a:pPr>
            <a:r>
              <a:rPr lang="zh-CN"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项目目前还没有部署上线，一来是项目其运存由</a:t>
            </a:r>
            <a:r>
              <a:rPr lang="en-US" altLang="zh-CN"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2G</a:t>
            </a:r>
            <a:r>
              <a:rPr lang="zh-CN" altLang="en-US"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左右。本人的轻量级服务器实在是带不动，而采用内网穿透因为多端口，却需要很多通道，资金匮乏。目前还是</a:t>
            </a:r>
            <a:r>
              <a:rPr lang="zh-CN" altLang="en-US"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本地</a:t>
            </a:r>
            <a:endParaRPr lang="zh-CN" altLang="en-US"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8" name="Freeform 135"/>
          <p:cNvSpPr>
            <a:spLocks noEditPoints="1"/>
          </p:cNvSpPr>
          <p:nvPr>
            <p:custDataLst>
              <p:tags r:id="rId4"/>
            </p:custDataLst>
          </p:nvPr>
        </p:nvSpPr>
        <p:spPr bwMode="auto">
          <a:xfrm>
            <a:off x="1447120" y="1901528"/>
            <a:ext cx="440030" cy="41217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1" name="剪去单角的矩形 20"/>
          <p:cNvSpPr/>
          <p:nvPr>
            <p:custDataLst>
              <p:tags r:id="rId5"/>
            </p:custDataLst>
          </p:nvPr>
        </p:nvSpPr>
        <p:spPr>
          <a:xfrm>
            <a:off x="4392660" y="1458097"/>
            <a:ext cx="2122360" cy="2882556"/>
          </a:xfrm>
          <a:prstGeom prst="snip1Rect">
            <a:avLst/>
          </a:prstGeom>
          <a:solidFill>
            <a:srgbClr val="2D4F6A"/>
          </a:solidFill>
          <a:ln w="12700">
            <a:solidFill>
              <a:srgbClr val="2D4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956"/>
          <p:cNvSpPr/>
          <p:nvPr>
            <p:custDataLst>
              <p:tags r:id="rId6"/>
            </p:custDataLst>
          </p:nvPr>
        </p:nvSpPr>
        <p:spPr>
          <a:xfrm>
            <a:off x="4721338" y="2338420"/>
            <a:ext cx="1465005" cy="375920"/>
          </a:xfrm>
          <a:prstGeom prst="rect">
            <a:avLst/>
          </a:prstGeom>
          <a:noFill/>
          <a:ln w="9525">
            <a:noFill/>
            <a:miter/>
          </a:ln>
        </p:spPr>
        <p:txBody>
          <a:bodyPr wrap="square" lIns="68580" tIns="34290" rIns="68580" bIns="34290">
            <a:spAutoFit/>
          </a:bodyPr>
          <a:lstStyle/>
          <a:p>
            <a:pPr lvl="0" algn="ctr"/>
            <a:r>
              <a:rPr lang="zh-CN" altLang="en-US" sz="20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数据</a:t>
            </a:r>
            <a:r>
              <a:rPr lang="zh-CN" altLang="en-US" sz="20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分析</a:t>
            </a:r>
            <a:endParaRPr lang="zh-CN" altLang="en-US" sz="20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28" name="MH_Text_1"/>
          <p:cNvSpPr txBox="1"/>
          <p:nvPr>
            <p:custDataLst>
              <p:tags r:id="rId7"/>
            </p:custDataLst>
          </p:nvPr>
        </p:nvSpPr>
        <p:spPr>
          <a:xfrm>
            <a:off x="4513700" y="2693547"/>
            <a:ext cx="1880280" cy="1297683"/>
          </a:xfrm>
          <a:prstGeom prst="rect">
            <a:avLst/>
          </a:prstGeom>
          <a:noFill/>
        </p:spPr>
        <p:txBody>
          <a:bodyPr lIns="68580" tIns="34290" rIns="68580" bIns="34290" anchor="t"/>
          <a:lstStyle/>
          <a:p>
            <a:pPr algn="ctr">
              <a:lnSpc>
                <a:spcPts val="1500"/>
              </a:lnSpc>
            </a:pPr>
            <a:r>
              <a:rPr lang="zh-CN"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目前一些输入到后端的数据尚未进行可视化分析，实在是一个人时间有限。而且</a:t>
            </a:r>
            <a:r>
              <a:rPr lang="en-US" altLang="zh-CN"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go</a:t>
            </a:r>
            <a:r>
              <a:rPr lang="zh-CN" altLang="en-US"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语言时刚刚开始学，尽管可以一定的类比</a:t>
            </a:r>
            <a:r>
              <a:rPr lang="en-US" altLang="zh-CN"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java</a:t>
            </a:r>
            <a:r>
              <a:rPr lang="zh-CN" altLang="en-US"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。还是难免会遇到一些问题，就等后期</a:t>
            </a:r>
            <a:r>
              <a:rPr lang="zh-CN" altLang="en-US"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开发。</a:t>
            </a:r>
            <a:endParaRPr lang="zh-CN" altLang="en-US" sz="1000" ker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MH_Other_2"/>
          <p:cNvSpPr/>
          <p:nvPr>
            <p:custDataLst>
              <p:tags r:id="rId8"/>
            </p:custDataLst>
          </p:nvPr>
        </p:nvSpPr>
        <p:spPr bwMode="auto">
          <a:xfrm>
            <a:off x="5205419" y="1699878"/>
            <a:ext cx="496842" cy="467888"/>
          </a:xfrm>
          <a:custGeom>
            <a:avLst/>
            <a:gdLst>
              <a:gd name="T0" fmla="*/ 373604 w 1361803"/>
              <a:gd name="T1" fmla="*/ 892336 h 1281345"/>
              <a:gd name="T2" fmla="*/ 476200 w 1361803"/>
              <a:gd name="T3" fmla="*/ 934187 h 1281345"/>
              <a:gd name="T4" fmla="*/ 554139 w 1361803"/>
              <a:gd name="T5" fmla="*/ 951356 h 1281345"/>
              <a:gd name="T6" fmla="*/ 528484 w 1361803"/>
              <a:gd name="T7" fmla="*/ 1028618 h 1281345"/>
              <a:gd name="T8" fmla="*/ 460417 w 1361803"/>
              <a:gd name="T9" fmla="*/ 1051153 h 1281345"/>
              <a:gd name="T10" fmla="*/ 352881 w 1361803"/>
              <a:gd name="T11" fmla="*/ 987840 h 1281345"/>
              <a:gd name="T12" fmla="*/ 286785 w 1361803"/>
              <a:gd name="T13" fmla="*/ 1060811 h 1281345"/>
              <a:gd name="T14" fmla="*/ 312434 w 1361803"/>
              <a:gd name="T15" fmla="*/ 895552 h 1281345"/>
              <a:gd name="T16" fmla="*/ 274750 w 1361803"/>
              <a:gd name="T17" fmla="*/ 693935 h 1281345"/>
              <a:gd name="T18" fmla="*/ 665920 w 1361803"/>
              <a:gd name="T19" fmla="*/ 693935 h 1281345"/>
              <a:gd name="T20" fmla="*/ 633318 w 1361803"/>
              <a:gd name="T21" fmla="*/ 779681 h 1281345"/>
              <a:gd name="T22" fmla="*/ 270797 w 1361803"/>
              <a:gd name="T23" fmla="*/ 785039 h 1281345"/>
              <a:gd name="T24" fmla="*/ 255979 w 1361803"/>
              <a:gd name="T25" fmla="*/ 713227 h 1281345"/>
              <a:gd name="T26" fmla="*/ 278558 w 1361803"/>
              <a:gd name="T27" fmla="*/ 509459 h 1281345"/>
              <a:gd name="T28" fmla="*/ 746925 w 1361803"/>
              <a:gd name="T29" fmla="*/ 509459 h 1281345"/>
              <a:gd name="T30" fmla="*/ 766688 w 1361803"/>
              <a:gd name="T31" fmla="*/ 562075 h 1281345"/>
              <a:gd name="T32" fmla="*/ 279544 w 1361803"/>
              <a:gd name="T33" fmla="*/ 599656 h 1281345"/>
              <a:gd name="T34" fmla="*/ 256813 w 1361803"/>
              <a:gd name="T35" fmla="*/ 533083 h 1281345"/>
              <a:gd name="T36" fmla="*/ 944591 w 1361803"/>
              <a:gd name="T37" fmla="*/ 457790 h 1281345"/>
              <a:gd name="T38" fmla="*/ 1023588 w 1361803"/>
              <a:gd name="T39" fmla="*/ 650972 h 1281345"/>
              <a:gd name="T40" fmla="*/ 636495 w 1361803"/>
              <a:gd name="T41" fmla="*/ 1052366 h 1281345"/>
              <a:gd name="T42" fmla="*/ 601932 w 1361803"/>
              <a:gd name="T43" fmla="*/ 1022315 h 1281345"/>
              <a:gd name="T44" fmla="*/ 940644 w 1361803"/>
              <a:gd name="T45" fmla="*/ 465300 h 1281345"/>
              <a:gd name="T46" fmla="*/ 1339566 w 1361803"/>
              <a:gd name="T47" fmla="*/ 326100 h 1281345"/>
              <a:gd name="T48" fmla="*/ 1356355 w 1361803"/>
              <a:gd name="T49" fmla="*/ 377558 h 1281345"/>
              <a:gd name="T50" fmla="*/ 1136163 w 1361803"/>
              <a:gd name="T51" fmla="*/ 671299 h 1281345"/>
              <a:gd name="T52" fmla="*/ 1082839 w 1361803"/>
              <a:gd name="T53" fmla="*/ 684164 h 1281345"/>
              <a:gd name="T54" fmla="*/ 1123322 w 1361803"/>
              <a:gd name="T55" fmla="*/ 602689 h 1281345"/>
              <a:gd name="T56" fmla="*/ 1312908 w 1361803"/>
              <a:gd name="T57" fmla="*/ 337893 h 1281345"/>
              <a:gd name="T58" fmla="*/ 526769 w 1361803"/>
              <a:gd name="T59" fmla="*/ 231614 h 1281345"/>
              <a:gd name="T60" fmla="*/ 766688 w 1361803"/>
              <a:gd name="T61" fmla="*/ 247720 h 1281345"/>
              <a:gd name="T62" fmla="*/ 749907 w 1361803"/>
              <a:gd name="T63" fmla="*/ 321812 h 1281345"/>
              <a:gd name="T64" fmla="*/ 529735 w 1361803"/>
              <a:gd name="T65" fmla="*/ 321812 h 1281345"/>
              <a:gd name="T66" fmla="*/ 511959 w 1361803"/>
              <a:gd name="T67" fmla="*/ 248795 h 1281345"/>
              <a:gd name="T68" fmla="*/ 1245419 w 1361803"/>
              <a:gd name="T69" fmla="*/ 139267 h 1281345"/>
              <a:gd name="T70" fmla="*/ 1309122 w 1361803"/>
              <a:gd name="T71" fmla="*/ 242312 h 1281345"/>
              <a:gd name="T72" fmla="*/ 1116528 w 1361803"/>
              <a:gd name="T73" fmla="*/ 537108 h 1281345"/>
              <a:gd name="T74" fmla="*/ 998003 w 1361803"/>
              <a:gd name="T75" fmla="*/ 389175 h 1281345"/>
              <a:gd name="T76" fmla="*/ 1207394 w 1361803"/>
              <a:gd name="T77" fmla="*/ 150121 h 1281345"/>
              <a:gd name="T78" fmla="*/ 327005 w 1361803"/>
              <a:gd name="T79" fmla="*/ 0 h 1281345"/>
              <a:gd name="T80" fmla="*/ 1023501 w 1361803"/>
              <a:gd name="T81" fmla="*/ 138369 h 1281345"/>
              <a:gd name="T82" fmla="*/ 1015602 w 1361803"/>
              <a:gd name="T83" fmla="*/ 240270 h 1281345"/>
              <a:gd name="T84" fmla="*/ 909891 w 1361803"/>
              <a:gd name="T85" fmla="*/ 384002 h 1281345"/>
              <a:gd name="T86" fmla="*/ 897047 w 1361803"/>
              <a:gd name="T87" fmla="*/ 317499 h 1281345"/>
              <a:gd name="T88" fmla="*/ 872348 w 1361803"/>
              <a:gd name="T89" fmla="*/ 137297 h 1281345"/>
              <a:gd name="T90" fmla="*/ 382329 w 1361803"/>
              <a:gd name="T91" fmla="*/ 137297 h 1281345"/>
              <a:gd name="T92" fmla="*/ 382329 w 1361803"/>
              <a:gd name="T93" fmla="*/ 317499 h 1281345"/>
              <a:gd name="T94" fmla="*/ 143255 w 1361803"/>
              <a:gd name="T95" fmla="*/ 414036 h 1281345"/>
              <a:gd name="T96" fmla="*/ 126454 w 1361803"/>
              <a:gd name="T97" fmla="*/ 433342 h 1281345"/>
              <a:gd name="T98" fmla="*/ 151153 w 1361803"/>
              <a:gd name="T99" fmla="*/ 1156294 h 1281345"/>
              <a:gd name="T100" fmla="*/ 897047 w 1361803"/>
              <a:gd name="T101" fmla="*/ 1128406 h 1281345"/>
              <a:gd name="T102" fmla="*/ 902973 w 1361803"/>
              <a:gd name="T103" fmla="*/ 912806 h 1281345"/>
              <a:gd name="T104" fmla="*/ 1022515 w 1361803"/>
              <a:gd name="T105" fmla="*/ 776583 h 1281345"/>
              <a:gd name="T106" fmla="*/ 1023501 w 1361803"/>
              <a:gd name="T107" fmla="*/ 1146641 h 1281345"/>
              <a:gd name="T108" fmla="*/ 131394 w 1361803"/>
              <a:gd name="T109" fmla="*/ 1293592 h 1281345"/>
              <a:gd name="T110" fmla="*/ 0 w 1361803"/>
              <a:gd name="T111" fmla="*/ 338951 h 1281345"/>
              <a:gd name="T112" fmla="*/ 261801 w 1361803"/>
              <a:gd name="T113" fmla="*/ 28960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chemeClr val="bg1"/>
          </a:solidFill>
          <a:ln>
            <a:noFill/>
          </a:ln>
        </p:spPr>
        <p:txBody>
          <a:bodyPr/>
          <a:lstStyle/>
          <a:p>
            <a:endParaRPr lang="zh-CN" altLang="en-US">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2" name="剪去单角的矩形 21"/>
          <p:cNvSpPr/>
          <p:nvPr>
            <p:custDataLst>
              <p:tags r:id="rId9"/>
            </p:custDataLst>
          </p:nvPr>
        </p:nvSpPr>
        <p:spPr>
          <a:xfrm>
            <a:off x="6600894" y="1631361"/>
            <a:ext cx="1702519" cy="2536026"/>
          </a:xfrm>
          <a:prstGeom prst="snip1Rect">
            <a:avLst/>
          </a:prstGeom>
          <a:noFill/>
          <a:ln w="12700">
            <a:solidFill>
              <a:srgbClr val="2D4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1956"/>
          <p:cNvSpPr/>
          <p:nvPr>
            <p:custDataLst>
              <p:tags r:id="rId10"/>
            </p:custDataLst>
          </p:nvPr>
        </p:nvSpPr>
        <p:spPr>
          <a:xfrm>
            <a:off x="6718231" y="2313743"/>
            <a:ext cx="1465005" cy="375920"/>
          </a:xfrm>
          <a:prstGeom prst="rect">
            <a:avLst/>
          </a:prstGeom>
          <a:noFill/>
          <a:ln w="9525">
            <a:noFill/>
            <a:miter/>
          </a:ln>
        </p:spPr>
        <p:txBody>
          <a:bodyPr wrap="square" lIns="68580" tIns="34290" rIns="68580" bIns="34290">
            <a:spAutoFit/>
          </a:bodyPr>
          <a:lstStyle/>
          <a:p>
            <a:pPr lvl="0" algn="ctr"/>
            <a:r>
              <a:rPr lang="zh-CN" altLang="en-US" sz="2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前端</a:t>
            </a:r>
            <a:r>
              <a:rPr lang="zh-CN" altLang="en-US" sz="2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结构化</a:t>
            </a:r>
            <a:endParaRPr lang="zh-CN" altLang="en-US" sz="2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35" name="MH_Text_1"/>
          <p:cNvSpPr txBox="1"/>
          <p:nvPr>
            <p:custDataLst>
              <p:tags r:id="rId11"/>
            </p:custDataLst>
          </p:nvPr>
        </p:nvSpPr>
        <p:spPr>
          <a:xfrm>
            <a:off x="6601460" y="2715260"/>
            <a:ext cx="1700530" cy="1297940"/>
          </a:xfrm>
          <a:prstGeom prst="rect">
            <a:avLst/>
          </a:prstGeom>
          <a:noFill/>
        </p:spPr>
        <p:txBody>
          <a:bodyPr lIns="68580" tIns="34290" rIns="68580" bIns="34290" anchor="t"/>
          <a:lstStyle/>
          <a:p>
            <a:pPr algn="ctr">
              <a:lnSpc>
                <a:spcPts val="1500"/>
              </a:lnSpc>
            </a:pPr>
            <a:r>
              <a:rPr lang="zh-CN"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前端目前还是不够结构化，部分</a:t>
            </a:r>
            <a:r>
              <a:rPr lang="en-US" altLang="zh-CN"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html</a:t>
            </a:r>
            <a:r>
              <a:rPr lang="zh-CN" altLang="en-US"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时以内嵌的形式调用</a:t>
            </a:r>
            <a:r>
              <a:rPr lang="en-US" altLang="zh-CN"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css</a:t>
            </a:r>
            <a:r>
              <a:rPr lang="zh-CN" altLang="en-US"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js</a:t>
            </a:r>
            <a:r>
              <a:rPr lang="zh-CN" altLang="en-US"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的。而且第一次接触</a:t>
            </a:r>
            <a:r>
              <a:rPr lang="en-US" altLang="zh-CN"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flask</a:t>
            </a:r>
            <a:r>
              <a:rPr lang="zh-CN" altLang="en-US"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对其路由有些头大，就感觉开放了好多端口。后期可以简化</a:t>
            </a:r>
            <a:r>
              <a:rPr lang="zh-CN" altLang="en-US"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处理。</a:t>
            </a:r>
            <a:endParaRPr lang="zh-CN" altLang="en-US"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2" name="KSO_Shape"/>
          <p:cNvSpPr/>
          <p:nvPr>
            <p:custDataLst>
              <p:tags r:id="rId12"/>
            </p:custDataLst>
          </p:nvPr>
        </p:nvSpPr>
        <p:spPr bwMode="auto">
          <a:xfrm>
            <a:off x="7211649" y="1858908"/>
            <a:ext cx="481008" cy="430108"/>
          </a:xfrm>
          <a:custGeom>
            <a:avLst/>
            <a:gdLst>
              <a:gd name="T0" fmla="*/ 420759 w 5986165"/>
              <a:gd name="T1" fmla="*/ 948014 h 5349426"/>
              <a:gd name="T2" fmla="*/ 656730 w 5986165"/>
              <a:gd name="T3" fmla="*/ 1184407 h 5349426"/>
              <a:gd name="T4" fmla="*/ 532687 w 5986165"/>
              <a:gd name="T5" fmla="*/ 1184407 h 5349426"/>
              <a:gd name="T6" fmla="*/ 420759 w 5986165"/>
              <a:gd name="T7" fmla="*/ 1074282 h 5349426"/>
              <a:gd name="T8" fmla="*/ 420759 w 5986165"/>
              <a:gd name="T9" fmla="*/ 948014 h 5349426"/>
              <a:gd name="T10" fmla="*/ 1589976 w 5986165"/>
              <a:gd name="T11" fmla="*/ 688536 h 5349426"/>
              <a:gd name="T12" fmla="*/ 1474100 w 5986165"/>
              <a:gd name="T13" fmla="*/ 804446 h 5349426"/>
              <a:gd name="T14" fmla="*/ 1589976 w 5986165"/>
              <a:gd name="T15" fmla="*/ 920931 h 5349426"/>
              <a:gd name="T16" fmla="*/ 1706428 w 5986165"/>
              <a:gd name="T17" fmla="*/ 804446 h 5349426"/>
              <a:gd name="T18" fmla="*/ 1589976 w 5986165"/>
              <a:gd name="T19" fmla="*/ 688536 h 5349426"/>
              <a:gd name="T20" fmla="*/ 420337 w 5986165"/>
              <a:gd name="T21" fmla="*/ 681635 h 5349426"/>
              <a:gd name="T22" fmla="*/ 777141 w 5986165"/>
              <a:gd name="T23" fmla="*/ 830391 h 5349426"/>
              <a:gd name="T24" fmla="*/ 922399 w 5986165"/>
              <a:gd name="T25" fmla="*/ 1184407 h 5349426"/>
              <a:gd name="T26" fmla="*/ 784058 w 5986165"/>
              <a:gd name="T27" fmla="*/ 1184407 h 5349426"/>
              <a:gd name="T28" fmla="*/ 679149 w 5986165"/>
              <a:gd name="T29" fmla="*/ 930138 h 5349426"/>
              <a:gd name="T30" fmla="*/ 420337 w 5986165"/>
              <a:gd name="T31" fmla="*/ 822319 h 5349426"/>
              <a:gd name="T32" fmla="*/ 420337 w 5986165"/>
              <a:gd name="T33" fmla="*/ 681635 h 5349426"/>
              <a:gd name="T34" fmla="*/ 420337 w 5986165"/>
              <a:gd name="T35" fmla="*/ 413994 h 5349426"/>
              <a:gd name="T36" fmla="*/ 968501 w 5986165"/>
              <a:gd name="T37" fmla="*/ 642350 h 5349426"/>
              <a:gd name="T38" fmla="*/ 1190994 w 5986165"/>
              <a:gd name="T39" fmla="*/ 1184407 h 5349426"/>
              <a:gd name="T40" fmla="*/ 1046316 w 5986165"/>
              <a:gd name="T41" fmla="*/ 1184407 h 5349426"/>
              <a:gd name="T42" fmla="*/ 864171 w 5986165"/>
              <a:gd name="T43" fmla="*/ 741535 h 5349426"/>
              <a:gd name="T44" fmla="*/ 420337 w 5986165"/>
              <a:gd name="T45" fmla="*/ 555275 h 5349426"/>
              <a:gd name="T46" fmla="*/ 902793 w 5986165"/>
              <a:gd name="T47" fmla="*/ 226052 h 5349426"/>
              <a:gd name="T48" fmla="*/ 239822 w 5986165"/>
              <a:gd name="T49" fmla="*/ 258922 h 5349426"/>
              <a:gd name="T50" fmla="*/ 239822 w 5986165"/>
              <a:gd name="T51" fmla="*/ 1349969 h 5349426"/>
              <a:gd name="T52" fmla="*/ 902793 w 5986165"/>
              <a:gd name="T53" fmla="*/ 1382839 h 5349426"/>
              <a:gd name="T54" fmla="*/ 1380131 w 5986165"/>
              <a:gd name="T55" fmla="*/ 1364386 h 5349426"/>
              <a:gd name="T56" fmla="*/ 1380131 w 5986165"/>
              <a:gd name="T57" fmla="*/ 244505 h 5349426"/>
              <a:gd name="T58" fmla="*/ 902793 w 5986165"/>
              <a:gd name="T59" fmla="*/ 226052 h 5349426"/>
              <a:gd name="T60" fmla="*/ 899910 w 5986165"/>
              <a:gd name="T61" fmla="*/ 0 h 5349426"/>
              <a:gd name="T62" fmla="*/ 1599200 w 5986165"/>
              <a:gd name="T63" fmla="*/ 32293 h 5349426"/>
              <a:gd name="T64" fmla="*/ 1800397 w 5986165"/>
              <a:gd name="T65" fmla="*/ 253732 h 5349426"/>
              <a:gd name="T66" fmla="*/ 1800397 w 5986165"/>
              <a:gd name="T67" fmla="*/ 1355159 h 5349426"/>
              <a:gd name="T68" fmla="*/ 1599200 w 5986165"/>
              <a:gd name="T69" fmla="*/ 1576598 h 5349426"/>
              <a:gd name="T70" fmla="*/ 899910 w 5986165"/>
              <a:gd name="T71" fmla="*/ 1608891 h 5349426"/>
              <a:gd name="T72" fmla="*/ 201197 w 5986165"/>
              <a:gd name="T73" fmla="*/ 1576598 h 5349426"/>
              <a:gd name="T74" fmla="*/ 0 w 5986165"/>
              <a:gd name="T75" fmla="*/ 1355159 h 5349426"/>
              <a:gd name="T76" fmla="*/ 0 w 5986165"/>
              <a:gd name="T77" fmla="*/ 253732 h 5349426"/>
              <a:gd name="T78" fmla="*/ 201197 w 5986165"/>
              <a:gd name="T79" fmla="*/ 32293 h 5349426"/>
              <a:gd name="T80" fmla="*/ 899910 w 5986165"/>
              <a:gd name="T81" fmla="*/ 0 h 53494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986165" h="5349426">
                <a:moveTo>
                  <a:pt x="1398987" y="3152065"/>
                </a:moveTo>
                <a:cubicBezTo>
                  <a:pt x="1844033" y="3155899"/>
                  <a:pt x="2183572" y="3445373"/>
                  <a:pt x="2183572" y="3938054"/>
                </a:cubicBezTo>
                <a:cubicBezTo>
                  <a:pt x="2183572" y="3938054"/>
                  <a:pt x="2183572" y="3938054"/>
                  <a:pt x="1771137" y="3938054"/>
                </a:cubicBezTo>
                <a:cubicBezTo>
                  <a:pt x="1565879" y="3938054"/>
                  <a:pt x="1398987" y="3777022"/>
                  <a:pt x="1398987" y="3571898"/>
                </a:cubicBezTo>
                <a:cubicBezTo>
                  <a:pt x="1398987" y="3571898"/>
                  <a:pt x="1395150" y="3184655"/>
                  <a:pt x="1398987" y="3152065"/>
                </a:cubicBezTo>
                <a:close/>
                <a:moveTo>
                  <a:pt x="5286533" y="2289324"/>
                </a:moveTo>
                <a:cubicBezTo>
                  <a:pt x="5073769" y="2289324"/>
                  <a:pt x="4901257" y="2461886"/>
                  <a:pt x="4901257" y="2674713"/>
                </a:cubicBezTo>
                <a:cubicBezTo>
                  <a:pt x="4901257" y="2887540"/>
                  <a:pt x="5073769" y="3062019"/>
                  <a:pt x="5286533" y="3062019"/>
                </a:cubicBezTo>
                <a:cubicBezTo>
                  <a:pt x="5499298" y="3062019"/>
                  <a:pt x="5673727" y="2887540"/>
                  <a:pt x="5673727" y="2674713"/>
                </a:cubicBezTo>
                <a:cubicBezTo>
                  <a:pt x="5673727" y="2461886"/>
                  <a:pt x="5499298" y="2289324"/>
                  <a:pt x="5286533" y="2289324"/>
                </a:cubicBezTo>
                <a:close/>
                <a:moveTo>
                  <a:pt x="1397583" y="2266380"/>
                </a:moveTo>
                <a:cubicBezTo>
                  <a:pt x="1686982" y="2260629"/>
                  <a:pt x="2160369" y="2329643"/>
                  <a:pt x="2583926" y="2760981"/>
                </a:cubicBezTo>
                <a:cubicBezTo>
                  <a:pt x="2880991" y="3061959"/>
                  <a:pt x="3064979" y="3445370"/>
                  <a:pt x="3066896" y="3938053"/>
                </a:cubicBezTo>
                <a:cubicBezTo>
                  <a:pt x="3066896" y="3938053"/>
                  <a:pt x="3066896" y="3938053"/>
                  <a:pt x="2606925" y="3938053"/>
                </a:cubicBezTo>
                <a:cubicBezTo>
                  <a:pt x="2605008" y="3642827"/>
                  <a:pt x="2472766" y="3311176"/>
                  <a:pt x="2258113" y="3092631"/>
                </a:cubicBezTo>
                <a:cubicBezTo>
                  <a:pt x="1930383" y="2757147"/>
                  <a:pt x="1591155" y="2732225"/>
                  <a:pt x="1397583" y="2734142"/>
                </a:cubicBezTo>
                <a:cubicBezTo>
                  <a:pt x="1397583" y="2734142"/>
                  <a:pt x="1397583" y="2734142"/>
                  <a:pt x="1397583" y="2266380"/>
                </a:cubicBezTo>
                <a:close/>
                <a:moveTo>
                  <a:pt x="1397583" y="1376494"/>
                </a:moveTo>
                <a:cubicBezTo>
                  <a:pt x="1784718" y="1376494"/>
                  <a:pt x="2555154" y="1457022"/>
                  <a:pt x="3220182" y="2135759"/>
                </a:cubicBezTo>
                <a:cubicBezTo>
                  <a:pt x="3674394" y="2597837"/>
                  <a:pt x="3958037" y="3247813"/>
                  <a:pt x="3959954" y="3938054"/>
                </a:cubicBezTo>
                <a:cubicBezTo>
                  <a:pt x="3959954" y="3938054"/>
                  <a:pt x="3959954" y="3938054"/>
                  <a:pt x="3478911" y="3938054"/>
                </a:cubicBezTo>
                <a:cubicBezTo>
                  <a:pt x="3475077" y="3345598"/>
                  <a:pt x="3245097" y="2845173"/>
                  <a:pt x="2873294" y="2465541"/>
                </a:cubicBezTo>
                <a:cubicBezTo>
                  <a:pt x="2329006" y="1913348"/>
                  <a:pt x="1686976" y="1846241"/>
                  <a:pt x="1397583" y="1846241"/>
                </a:cubicBezTo>
                <a:lnTo>
                  <a:pt x="1397583" y="1376494"/>
                </a:lnTo>
                <a:close/>
                <a:moveTo>
                  <a:pt x="3001708" y="751604"/>
                </a:moveTo>
                <a:cubicBezTo>
                  <a:pt x="2265657" y="751604"/>
                  <a:pt x="1531523" y="793786"/>
                  <a:pt x="797389" y="860894"/>
                </a:cubicBezTo>
                <a:cubicBezTo>
                  <a:pt x="797389" y="2057324"/>
                  <a:pt x="797389" y="3292102"/>
                  <a:pt x="797389" y="4488533"/>
                </a:cubicBezTo>
                <a:cubicBezTo>
                  <a:pt x="1531523" y="4557558"/>
                  <a:pt x="2265657" y="4597822"/>
                  <a:pt x="3001708" y="4597822"/>
                </a:cubicBezTo>
                <a:cubicBezTo>
                  <a:pt x="3530745" y="4597822"/>
                  <a:pt x="4059781" y="4572897"/>
                  <a:pt x="4588818" y="4536467"/>
                </a:cubicBezTo>
                <a:lnTo>
                  <a:pt x="4588818" y="812960"/>
                </a:lnTo>
                <a:cubicBezTo>
                  <a:pt x="4059781" y="776530"/>
                  <a:pt x="3530745" y="751604"/>
                  <a:pt x="3001708" y="751604"/>
                </a:cubicBezTo>
                <a:close/>
                <a:moveTo>
                  <a:pt x="2992124" y="0"/>
                </a:moveTo>
                <a:cubicBezTo>
                  <a:pt x="3751177" y="0"/>
                  <a:pt x="4560066" y="36430"/>
                  <a:pt x="5317202" y="107372"/>
                </a:cubicBezTo>
                <a:cubicBezTo>
                  <a:pt x="5696729" y="143802"/>
                  <a:pt x="5986165" y="462083"/>
                  <a:pt x="5986165" y="843637"/>
                </a:cubicBezTo>
                <a:cubicBezTo>
                  <a:pt x="5986165" y="843637"/>
                  <a:pt x="5986165" y="843637"/>
                  <a:pt x="5986165" y="4505789"/>
                </a:cubicBezTo>
                <a:cubicBezTo>
                  <a:pt x="5986165" y="4887343"/>
                  <a:pt x="5696729" y="5205624"/>
                  <a:pt x="5317202" y="5242054"/>
                </a:cubicBezTo>
                <a:cubicBezTo>
                  <a:pt x="4560066" y="5312996"/>
                  <a:pt x="3751177" y="5349426"/>
                  <a:pt x="2992124" y="5349426"/>
                </a:cubicBezTo>
                <a:cubicBezTo>
                  <a:pt x="2233072" y="5349426"/>
                  <a:pt x="1424182" y="5312996"/>
                  <a:pt x="668963" y="5242054"/>
                </a:cubicBezTo>
                <a:cubicBezTo>
                  <a:pt x="289437" y="5205624"/>
                  <a:pt x="0" y="4887343"/>
                  <a:pt x="0" y="4505789"/>
                </a:cubicBezTo>
                <a:cubicBezTo>
                  <a:pt x="0" y="4505789"/>
                  <a:pt x="0" y="4505789"/>
                  <a:pt x="0" y="843637"/>
                </a:cubicBezTo>
                <a:cubicBezTo>
                  <a:pt x="0" y="462083"/>
                  <a:pt x="289437" y="143802"/>
                  <a:pt x="668963" y="107372"/>
                </a:cubicBezTo>
                <a:cubicBezTo>
                  <a:pt x="1424182" y="36430"/>
                  <a:pt x="2233072" y="0"/>
                  <a:pt x="2992124" y="0"/>
                </a:cubicBezTo>
                <a:close/>
              </a:path>
            </a:pathLst>
          </a:custGeom>
          <a:solidFill>
            <a:srgbClr val="2D4F6A"/>
          </a:solidFill>
          <a:ln w="9525">
            <a:noFill/>
            <a:round/>
          </a:ln>
        </p:spPr>
        <p:txBody>
          <a:bodyPr vert="horz" wrap="square" lIns="128580" tIns="64290" rIns="128580" bIns="64290" numCol="1" anchor="t" anchorCtr="0" compatLnSpc="1"/>
          <a:lstStyle/>
          <a:p>
            <a:endParaRPr lang="zh-CN" altLang="en-US">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0" name="剪去单角的矩形 19"/>
          <p:cNvSpPr/>
          <p:nvPr>
            <p:custDataLst>
              <p:tags r:id="rId13"/>
            </p:custDataLst>
          </p:nvPr>
        </p:nvSpPr>
        <p:spPr>
          <a:xfrm>
            <a:off x="2604268" y="1631361"/>
            <a:ext cx="1702519" cy="2536026"/>
          </a:xfrm>
          <a:prstGeom prst="snip1Rect">
            <a:avLst/>
          </a:prstGeom>
          <a:noFill/>
          <a:ln w="12700">
            <a:solidFill>
              <a:srgbClr val="2D4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245"/>
          <p:cNvSpPr/>
          <p:nvPr>
            <p:custDataLst>
              <p:tags r:id="rId14"/>
            </p:custDataLst>
          </p:nvPr>
        </p:nvSpPr>
        <p:spPr bwMode="auto">
          <a:xfrm>
            <a:off x="3215023" y="1832698"/>
            <a:ext cx="481008" cy="481008"/>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2D4F6A"/>
          </a:solidFill>
          <a:ln w="9525">
            <a:noFill/>
            <a:round/>
          </a:ln>
        </p:spPr>
        <p:txBody>
          <a:bodyPr vert="horz" wrap="square" lIns="128580" tIns="64290" rIns="128580" bIns="64290" numCol="1" anchor="t" anchorCtr="0" compatLnSpc="1"/>
          <a:lstStyle/>
          <a:p>
            <a:endParaRPr 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53" name="TextBox 1956"/>
          <p:cNvSpPr/>
          <p:nvPr>
            <p:custDataLst>
              <p:tags r:id="rId15"/>
            </p:custDataLst>
          </p:nvPr>
        </p:nvSpPr>
        <p:spPr>
          <a:xfrm>
            <a:off x="2724784" y="2316283"/>
            <a:ext cx="1465005" cy="375920"/>
          </a:xfrm>
          <a:prstGeom prst="rect">
            <a:avLst/>
          </a:prstGeom>
          <a:noFill/>
          <a:ln w="9525">
            <a:noFill/>
            <a:miter/>
          </a:ln>
        </p:spPr>
        <p:txBody>
          <a:bodyPr wrap="square" lIns="68580" tIns="34290" rIns="68580" bIns="34290">
            <a:spAutoFit/>
          </a:bodyPr>
          <a:lstStyle/>
          <a:p>
            <a:pPr lvl="0" algn="ctr"/>
            <a:r>
              <a:rPr lang="zh-CN" altLang="en-US" sz="2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后端</a:t>
            </a:r>
            <a:r>
              <a:rPr lang="zh-CN" altLang="en-US" sz="2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测试</a:t>
            </a:r>
            <a:endParaRPr lang="zh-CN" altLang="en-US" sz="2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54" name="MH_Text_1"/>
          <p:cNvSpPr txBox="1"/>
          <p:nvPr>
            <p:custDataLst>
              <p:tags r:id="rId16"/>
            </p:custDataLst>
          </p:nvPr>
        </p:nvSpPr>
        <p:spPr>
          <a:xfrm>
            <a:off x="2601595" y="2642870"/>
            <a:ext cx="1704340" cy="1525270"/>
          </a:xfrm>
          <a:prstGeom prst="rect">
            <a:avLst/>
          </a:prstGeom>
          <a:noFill/>
        </p:spPr>
        <p:txBody>
          <a:bodyPr lIns="68580" tIns="34290" rIns="68580" bIns="34290" anchor="t"/>
          <a:lstStyle/>
          <a:p>
            <a:pPr algn="ctr">
              <a:lnSpc>
                <a:spcPts val="1500"/>
              </a:lnSpc>
            </a:pPr>
            <a:r>
              <a:rPr lang="zh-CN"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目前缺少对该项目的长期测试运维，尚存在一些可能的问题。并且再后端时适用很简单的</a:t>
            </a:r>
            <a:r>
              <a:rPr lang="en-US" altLang="zh-CN"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insert</a:t>
            </a:r>
            <a:r>
              <a:rPr lang="zh-CN" altLang="en-US"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语句插入数据库的。很有可能会面临一些</a:t>
            </a:r>
            <a:r>
              <a:rPr lang="en-US" altLang="zh-CN"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sql</a:t>
            </a:r>
            <a:r>
              <a:rPr lang="zh-CN" altLang="en-US"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注入的</a:t>
            </a:r>
            <a:r>
              <a:rPr lang="en-US" altLang="zh-CN"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web</a:t>
            </a:r>
            <a:r>
              <a:rPr lang="zh-CN" altLang="en-US"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安全性</a:t>
            </a:r>
            <a:r>
              <a:rPr lang="zh-CN" altLang="en-US"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问题。</a:t>
            </a:r>
            <a:endParaRPr lang="zh-CN" altLang="en-US" sz="1000" kern="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p:cNvSpPr txBox="1"/>
          <p:nvPr/>
        </p:nvSpPr>
        <p:spPr>
          <a:xfrm>
            <a:off x="3637092" y="360315"/>
            <a:ext cx="1869816" cy="521970"/>
          </a:xfrm>
          <a:prstGeom prst="rect">
            <a:avLst/>
          </a:prstGeom>
          <a:noFill/>
        </p:spPr>
        <p:txBody>
          <a:bodyPr wrap="square" rtlCol="0">
            <a:spAutoFit/>
          </a:bodyPr>
          <a:lstStyle/>
          <a:p>
            <a:pPr algn="ctr"/>
            <a:r>
              <a:rPr lang="zh-CN" altLang="en-US"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项目总结与致谢</a:t>
            </a:r>
            <a:endParaRPr lang="en-US" altLang="zh-CN"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ctr"/>
            <a:r>
              <a:rPr lang="en-US" altLang="zh-CN" sz="1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Project summary and thanks</a:t>
            </a:r>
            <a:endParaRPr lang="zh-CN" altLang="en-US"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9" name="矩形 8"/>
          <p:cNvSpPr/>
          <p:nvPr/>
        </p:nvSpPr>
        <p:spPr>
          <a:xfrm>
            <a:off x="1169126" y="1253366"/>
            <a:ext cx="7221415" cy="3247292"/>
          </a:xfrm>
          <a:prstGeom prst="rect">
            <a:avLst/>
          </a:prstGeom>
          <a:noFill/>
          <a:ln w="12700">
            <a:solidFill>
              <a:srgbClr val="2D4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MH_Text_1"/>
          <p:cNvSpPr txBox="1"/>
          <p:nvPr/>
        </p:nvSpPr>
        <p:spPr>
          <a:xfrm>
            <a:off x="1771999" y="1423743"/>
            <a:ext cx="6260123" cy="2978442"/>
          </a:xfrm>
          <a:prstGeom prst="rect">
            <a:avLst/>
          </a:prstGeom>
          <a:noFill/>
        </p:spPr>
        <p:txBody>
          <a:bodyPr lIns="68580" tIns="34290" rIns="68580" bIns="34290" anchor="t"/>
          <a:lstStyle/>
          <a:p>
            <a:pPr indent="457200">
              <a:lnSpc>
                <a:spcPct val="130000"/>
              </a:lnSpc>
            </a:pPr>
            <a:r>
              <a:rPr lang="zh-CN" altLang="en-US"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本项目主要采用</a:t>
            </a:r>
            <a:r>
              <a:rPr lang="en-US" altLang="zh-CN"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opencv</a:t>
            </a:r>
            <a:r>
              <a:rPr lang="zh-CN" altLang="en-US"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和</a:t>
            </a:r>
            <a:r>
              <a:rPr lang="en-US" altLang="zh-CN"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py</a:t>
            </a:r>
            <a:r>
              <a:rPr lang="zh-CN" altLang="en-US"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的</a:t>
            </a:r>
            <a:r>
              <a:rPr lang="en-US" altLang="zh-CN"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dlib</a:t>
            </a:r>
            <a:r>
              <a:rPr lang="zh-CN" altLang="en-US"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库，实现了</a:t>
            </a:r>
            <a:r>
              <a:rPr lang="en-US" altLang="zh-CN"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web</a:t>
            </a:r>
            <a:r>
              <a:rPr lang="zh-CN" altLang="en-US"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前端界面对疲劳程度在打哈欠，打电话，左顾右盼，眯眼睛这四个方面的综合衡量。</a:t>
            </a:r>
            <a:endParaRPr lang="zh-CN" altLang="en-US"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indent="457200">
              <a:lnSpc>
                <a:spcPct val="130000"/>
              </a:lnSpc>
            </a:pPr>
            <a:r>
              <a:rPr lang="zh-CN" altLang="en-US"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前端采用了</a:t>
            </a:r>
            <a:r>
              <a:rPr lang="en-US" altLang="zh-CN"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py</a:t>
            </a:r>
            <a:r>
              <a:rPr lang="zh-CN" altLang="en-US"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的</a:t>
            </a:r>
            <a:r>
              <a:rPr lang="en-US" altLang="zh-CN"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flask</a:t>
            </a:r>
            <a:r>
              <a:rPr lang="zh-CN" altLang="en-US"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轻量级</a:t>
            </a:r>
            <a:r>
              <a:rPr lang="en-US" altLang="zh-CN"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web</a:t>
            </a:r>
            <a:r>
              <a:rPr lang="zh-CN" altLang="en-US"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，后端则采用</a:t>
            </a:r>
            <a:r>
              <a:rPr lang="en-US" altLang="zh-CN"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go</a:t>
            </a:r>
            <a:r>
              <a:rPr lang="zh-CN" altLang="en-US" kern="0" dirty="0" smtClean="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语言实现。实现了前后端的分离。</a:t>
            </a:r>
            <a:r>
              <a:rPr lang="zh-CN" altLang="en-US" kern="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response = requests.post(f"{backend_url}/login", json={'username': username, 'password': password})前端通过想后端发送类似的</a:t>
            </a:r>
            <a:r>
              <a:rPr lang="en-US" altLang="zh-CN" kern="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post</a:t>
            </a:r>
            <a:r>
              <a:rPr lang="zh-CN" altLang="en-US" kern="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请求，来通过后端的响应来进行前端的操作。缺点是连个加密都没，一抓包就抓到了。</a:t>
            </a:r>
            <a:endParaRPr lang="zh-CN" altLang="en-US" kern="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indent="457200">
              <a:lnSpc>
                <a:spcPct val="130000"/>
              </a:lnSpc>
            </a:pPr>
            <a:r>
              <a:rPr lang="zh-CN" altLang="en-US" kern="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也谢谢，在座的各位领导老师辛苦的聆听，我的疲劳检测</a:t>
            </a:r>
            <a:r>
              <a:rPr lang="en-US" altLang="zh-CN" kern="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web</a:t>
            </a:r>
            <a:r>
              <a:rPr lang="zh-CN" altLang="en-US" kern="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项目就此结束。</a:t>
            </a:r>
            <a:endParaRPr lang="zh-CN" altLang="en-US" kern="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grpSp>
        <p:nvGrpSpPr>
          <p:cNvPr id="8" name="组合 7"/>
          <p:cNvGrpSpPr/>
          <p:nvPr/>
        </p:nvGrpSpPr>
        <p:grpSpPr>
          <a:xfrm>
            <a:off x="805711" y="2046014"/>
            <a:ext cx="726830" cy="1570890"/>
            <a:chOff x="902677" y="1758462"/>
            <a:chExt cx="726830" cy="1570890"/>
          </a:xfrm>
        </p:grpSpPr>
        <p:sp>
          <p:nvSpPr>
            <p:cNvPr id="7" name="菱形 6"/>
            <p:cNvSpPr/>
            <p:nvPr/>
          </p:nvSpPr>
          <p:spPr>
            <a:xfrm>
              <a:off x="902677" y="1758462"/>
              <a:ext cx="726830" cy="726830"/>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a:off x="902677" y="2602522"/>
              <a:ext cx="726830" cy="726830"/>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43"/>
            <p:cNvSpPr>
              <a:spLocks noChangeArrowheads="1"/>
            </p:cNvSpPr>
            <p:nvPr/>
          </p:nvSpPr>
          <p:spPr bwMode="auto">
            <a:xfrm>
              <a:off x="1073137" y="1907792"/>
              <a:ext cx="40935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8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致</a:t>
              </a:r>
              <a:endParaRPr lang="en-US" altLang="zh-CN" sz="28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a:p>
              <a:pPr algn="ctr"/>
              <a:endParaRPr lang="en-US" altLang="zh-CN" sz="28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a:p>
              <a:pPr algn="ctr"/>
              <a:r>
                <a:rPr lang="zh-CN" altLang="en-US" sz="28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谢</a:t>
              </a:r>
              <a:endParaRPr lang="zh-CN" altLang="en-US" sz="28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4"/>
          <p:cNvSpPr txBox="1"/>
          <p:nvPr/>
        </p:nvSpPr>
        <p:spPr>
          <a:xfrm>
            <a:off x="2518032" y="4058335"/>
            <a:ext cx="4107936" cy="553085"/>
          </a:xfrm>
          <a:prstGeom prst="rect">
            <a:avLst/>
          </a:prstGeom>
          <a:noFill/>
        </p:spPr>
        <p:txBody>
          <a:bodyPr wrap="square" rtlCol="0">
            <a:spAutoFit/>
          </a:bodyPr>
          <a:lstStyle/>
          <a:p>
            <a:pPr algn="ctr"/>
            <a:r>
              <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计算机与信息工程学院</a:t>
            </a:r>
            <a:endPar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2022</a:t>
            </a:r>
            <a:r>
              <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年级大数据</a:t>
            </a:r>
            <a:r>
              <a:rPr lang="en-US" altLang="zh-CN"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5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班       </a:t>
            </a:r>
            <a:endParaRPr lang="zh-CN" altLang="en-US" sz="15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1" name="矩形 26"/>
          <p:cNvSpPr/>
          <p:nvPr/>
        </p:nvSpPr>
        <p:spPr>
          <a:xfrm>
            <a:off x="3799840" y="2844800"/>
            <a:ext cx="1544955" cy="283845"/>
          </a:xfrm>
          <a:prstGeom prst="roundRect">
            <a:avLst/>
          </a:prstGeom>
          <a:solidFill>
            <a:srgbClr val="2D4F6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答辩人</a:t>
            </a:r>
            <a:r>
              <a:rPr lang="zh-CN" altLang="en-US" sz="13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3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杨馥瑞</a:t>
            </a:r>
            <a:endParaRPr lang="zh-CN" altLang="en-US" sz="1300" dirty="0" smtClean="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4" name="TextBox 28"/>
          <p:cNvSpPr txBox="1"/>
          <p:nvPr/>
        </p:nvSpPr>
        <p:spPr>
          <a:xfrm>
            <a:off x="2810435" y="1565955"/>
            <a:ext cx="3523130" cy="1013460"/>
          </a:xfrm>
          <a:prstGeom prst="rect">
            <a:avLst/>
          </a:prstGeom>
          <a:noFill/>
        </p:spPr>
        <p:txBody>
          <a:bodyPr wrap="square" lIns="91413" tIns="45706" rIns="91413" bIns="45706" rtlCol="0">
            <a:spAutoFit/>
          </a:bodyPr>
          <a:lstStyle/>
          <a:p>
            <a:pPr algn="dist"/>
            <a:r>
              <a:rPr lang="zh-CN" altLang="en-US" sz="6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感谢</a:t>
            </a:r>
            <a:r>
              <a:rPr lang="zh-CN" altLang="en-US" sz="6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聆听</a:t>
            </a:r>
            <a:endParaRPr lang="zh-CN" altLang="en-US" sz="60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5" name="TextBox 30"/>
          <p:cNvSpPr txBox="1"/>
          <p:nvPr/>
        </p:nvSpPr>
        <p:spPr>
          <a:xfrm>
            <a:off x="2855068" y="2448760"/>
            <a:ext cx="3433864" cy="292359"/>
          </a:xfrm>
          <a:prstGeom prst="rect">
            <a:avLst/>
          </a:prstGeom>
          <a:noFill/>
        </p:spPr>
        <p:txBody>
          <a:bodyPr wrap="square" lIns="91413" tIns="45706" rIns="91413" bIns="45706" rtlCol="0">
            <a:spAutoFit/>
          </a:bodyPr>
          <a:lstStyle/>
          <a:p>
            <a:pPr algn="dist"/>
            <a:r>
              <a:rPr lang="en-US" altLang="zh-CN" sz="1300" spc="3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THANKS</a:t>
            </a:r>
            <a:endParaRPr lang="zh-CN" altLang="en-US" sz="1300" spc="3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0"/>
          <p:cNvSpPr txBox="1"/>
          <p:nvPr/>
        </p:nvSpPr>
        <p:spPr>
          <a:xfrm>
            <a:off x="1932269" y="2113064"/>
            <a:ext cx="5279462" cy="830997"/>
          </a:xfrm>
          <a:prstGeom prst="rect">
            <a:avLst/>
          </a:prstGeom>
          <a:noFill/>
        </p:spPr>
        <p:txBody>
          <a:bodyPr wrap="square" rtlCol="0">
            <a:spAutoFit/>
          </a:bodyPr>
          <a:lstStyle/>
          <a:p>
            <a:pPr algn="ctr"/>
            <a:r>
              <a:rPr lang="zh-CN" altLang="en-US" sz="3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选题背景及意义</a:t>
            </a:r>
            <a:endParaRPr lang="en-US" altLang="zh-CN" sz="3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en-US" altLang="zh-CN"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Background and significance of topic selection</a:t>
            </a:r>
            <a:endParaRPr lang="zh-CN" altLang="en-US"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1" name="文本框 36"/>
          <p:cNvSpPr txBox="1"/>
          <p:nvPr/>
        </p:nvSpPr>
        <p:spPr>
          <a:xfrm>
            <a:off x="1692275" y="3208655"/>
            <a:ext cx="5917565" cy="76073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本系统建立</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web</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前端检测驾驶员的一系列数据，</a:t>
            </a:r>
            <a:r>
              <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后端将接收到数据</a:t>
            </a:r>
            <a:endPar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a:p>
            <a:pPr algn="ctr">
              <a:lnSpc>
                <a:spcPct val="150000"/>
              </a:lnSpc>
            </a:pPr>
            <a:r>
              <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进行检测分析，</a:t>
            </a:r>
            <a:r>
              <a:rPr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一旦驾驶员长时间处于疲劳驾驶状态，</a:t>
            </a:r>
            <a:r>
              <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将会对该驾驶员警告</a:t>
            </a:r>
            <a:r>
              <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提示。</a:t>
            </a:r>
            <a:endPar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a:p>
            <a:pPr algn="ctr">
              <a:lnSpc>
                <a:spcPct val="150000"/>
              </a:lnSpc>
            </a:pPr>
            <a:r>
              <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以避免一些因为疲劳架势所产生的一些异常</a:t>
            </a:r>
            <a:r>
              <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事故。</a:t>
            </a:r>
            <a:endPar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2" name="文本框 10"/>
          <p:cNvSpPr txBox="1"/>
          <p:nvPr/>
        </p:nvSpPr>
        <p:spPr>
          <a:xfrm>
            <a:off x="3493992" y="1118273"/>
            <a:ext cx="2156016" cy="1200329"/>
          </a:xfrm>
          <a:prstGeom prst="rect">
            <a:avLst/>
          </a:prstGeom>
          <a:noFill/>
        </p:spPr>
        <p:txBody>
          <a:bodyPr wrap="square" rtlCol="0">
            <a:spAutoFit/>
          </a:bodyPr>
          <a:lstStyle/>
          <a:p>
            <a:pPr algn="ctr"/>
            <a:r>
              <a:rPr lang="en-US" altLang="zh-CN" sz="7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01</a:t>
            </a:r>
            <a:endParaRPr lang="en-US" altLang="zh-CN" sz="7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3" name="直接连接符 2"/>
          <p:cNvCxnSpPr/>
          <p:nvPr/>
        </p:nvCxnSpPr>
        <p:spPr>
          <a:xfrm>
            <a:off x="4404511" y="2956491"/>
            <a:ext cx="334978"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10" name="Freeform 5"/>
          <p:cNvSpPr>
            <a:spLocks noEditPoints="1"/>
          </p:cNvSpPr>
          <p:nvPr/>
        </p:nvSpPr>
        <p:spPr bwMode="auto">
          <a:xfrm>
            <a:off x="-1" y="0"/>
            <a:ext cx="3227705" cy="1683657"/>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noFill/>
          <a:ln w="12700">
            <a:solidFill>
              <a:srgbClr val="F5EDE7"/>
            </a:solid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882807" y="1838340"/>
            <a:ext cx="4219022" cy="1245235"/>
          </a:xfrm>
          <a:prstGeom prst="rect">
            <a:avLst/>
          </a:prstGeom>
        </p:spPr>
        <p:txBody>
          <a:bodyPr wrap="square">
            <a:spAutoFit/>
          </a:bodyPr>
          <a:lstStyle/>
          <a:p>
            <a:pPr marL="171450" indent="-171450">
              <a:lnSpc>
                <a:spcPts val="1500"/>
              </a:lnSpc>
              <a:buClr>
                <a:srgbClr val="2D4F6A"/>
              </a:buClr>
              <a:buFont typeface="Wingdings" panose="05000000000000000000" pitchFamily="2" charset="2"/>
              <a:buChar char="l"/>
            </a:pPr>
            <a:r>
              <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高速路上货车驾驶员的疲劳状态进行实时检测是实现交通安全的关键一环。目前，国内外的疲劳驾驶检测技术主要是对驾驶员驾驶货车时异常的生物电信号进行识别与判断；或利用GPS和惯导模块对车辆状态，如：方向盘转动角度、车距、车辆轨迹等进行监测。但目前仍缺少被广泛认可并普遍适用的系统，这是因为多数系统监测指标单一、监测成本高昂、判定驾驶员疲劳状态的准确度不高等。</a:t>
            </a:r>
            <a:endPar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2" name="TextBox 43"/>
          <p:cNvSpPr>
            <a:spLocks noChangeArrowheads="1"/>
          </p:cNvSpPr>
          <p:nvPr/>
        </p:nvSpPr>
        <p:spPr bwMode="auto">
          <a:xfrm>
            <a:off x="950900" y="1423011"/>
            <a:ext cx="1868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4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选题背景</a:t>
            </a:r>
            <a:endParaRPr lang="zh-CN" altLang="en-US" sz="24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3" name="矩形 22"/>
          <p:cNvSpPr/>
          <p:nvPr/>
        </p:nvSpPr>
        <p:spPr>
          <a:xfrm>
            <a:off x="882807" y="3164527"/>
            <a:ext cx="4219022" cy="668020"/>
          </a:xfrm>
          <a:prstGeom prst="rect">
            <a:avLst/>
          </a:prstGeom>
        </p:spPr>
        <p:txBody>
          <a:bodyPr wrap="square">
            <a:spAutoFit/>
          </a:bodyPr>
          <a:lstStyle/>
          <a:p>
            <a:pPr marL="171450" indent="-171450">
              <a:lnSpc>
                <a:spcPts val="1500"/>
              </a:lnSpc>
              <a:buClr>
                <a:srgbClr val="2D4F6A"/>
              </a:buClr>
              <a:buFont typeface="Wingdings" panose="05000000000000000000" pitchFamily="2" charset="2"/>
              <a:buChar char="l"/>
            </a:pPr>
            <a:r>
              <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然而，货车驾驶员在疲劳驾驶时的头部状态行为也会发生异常。为此，本系统利用小型车载摄像头</a:t>
            </a:r>
            <a:r>
              <a:rPr lang="zh-CN"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提供</a:t>
            </a:r>
            <a:r>
              <a:rPr lang="en-US" altLang="zh-CN"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web</a:t>
            </a:r>
            <a:r>
              <a:rPr lang="zh-CN" altLang="en-US"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检测服务</a:t>
            </a:r>
            <a:r>
              <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实时采集货车驾驶员在驾驶状态下的面部特征，</a:t>
            </a:r>
            <a:r>
              <a:rPr lang="zh-CN"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以此作为疲劳检测</a:t>
            </a:r>
            <a:r>
              <a:rPr lang="zh-CN"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a:t>
            </a:r>
            <a:endParaRPr lang="zh-CN"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 name="文本框 10"/>
          <p:cNvSpPr txBox="1"/>
          <p:nvPr/>
        </p:nvSpPr>
        <p:spPr>
          <a:xfrm>
            <a:off x="2995720" y="360315"/>
            <a:ext cx="3152561" cy="523220"/>
          </a:xfrm>
          <a:prstGeom prst="rect">
            <a:avLst/>
          </a:prstGeom>
          <a:noFill/>
        </p:spPr>
        <p:txBody>
          <a:bodyPr wrap="square" rtlCol="0">
            <a:spAutoFit/>
          </a:bodyPr>
          <a:lstStyle/>
          <a:p>
            <a:pPr algn="ctr"/>
            <a:r>
              <a:rPr lang="zh-CN" altLang="en-US"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选题背景及意义</a:t>
            </a:r>
            <a:endParaRPr lang="en-US" altLang="zh-CN"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en-US" altLang="zh-CN"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Background and significance of topic selection</a:t>
            </a:r>
            <a:endParaRPr lang="zh-CN" altLang="en-US"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 name="菱形 2"/>
          <p:cNvSpPr/>
          <p:nvPr/>
        </p:nvSpPr>
        <p:spPr>
          <a:xfrm>
            <a:off x="4864100" y="1575435"/>
            <a:ext cx="3738880" cy="2720340"/>
          </a:xfrm>
          <a:prstGeom prst="diamond">
            <a:avLst/>
          </a:prstGeom>
          <a:blipFill dpi="0" rotWithShape="1">
            <a:blip r:embed="rId1" cstate="print">
              <a:extLst>
                <a:ext uri="{28A0092B-C50C-407E-A947-70E740481C1C}">
                  <a14:useLocalDpi xmlns:a14="http://schemas.microsoft.com/office/drawing/2010/main" val="0"/>
                </a:ext>
              </a:extLst>
            </a:blip>
            <a:srcRect/>
            <a:stretch>
              <a:fillRect b="-377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2457757" y="2113064"/>
            <a:ext cx="4228486" cy="830997"/>
          </a:xfrm>
          <a:prstGeom prst="rect">
            <a:avLst/>
          </a:prstGeom>
          <a:noFill/>
        </p:spPr>
        <p:txBody>
          <a:bodyPr wrap="square" rtlCol="0">
            <a:spAutoFit/>
          </a:bodyPr>
          <a:lstStyle/>
          <a:p>
            <a:pPr algn="ctr"/>
            <a:r>
              <a:rPr lang="zh-CN" altLang="en-US" sz="32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研究</a:t>
            </a:r>
            <a:r>
              <a:rPr lang="zh-CN" altLang="en-US" sz="3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方法及思路</a:t>
            </a:r>
            <a:endParaRPr lang="en-US" altLang="zh-CN" sz="3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ctr"/>
            <a:r>
              <a:rPr lang="en-US" altLang="zh-CN"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Research methods and ideas</a:t>
            </a:r>
            <a:endParaRPr lang="zh-CN" altLang="en-US"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12" name="文本框 36"/>
          <p:cNvSpPr txBox="1"/>
          <p:nvPr/>
        </p:nvSpPr>
        <p:spPr>
          <a:xfrm>
            <a:off x="1692167" y="3208918"/>
            <a:ext cx="5759668" cy="53022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该项目基于</a:t>
            </a:r>
            <a:r>
              <a:rPr lang="en-US" altLang="zh-CN"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dlib</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库，其中</a:t>
            </a:r>
            <a:r>
              <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使用shape_predictor_68_face_landmarks.dat一个用测人脸关键68个点的dat模型库，使用这个模型库可以进行人脸检测和简单的应用。</a:t>
            </a:r>
            <a:endParaRPr lang="zh-CN" altLang="en-US" sz="100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7" name="文本框 10"/>
          <p:cNvSpPr txBox="1"/>
          <p:nvPr/>
        </p:nvSpPr>
        <p:spPr>
          <a:xfrm>
            <a:off x="3493992" y="1118273"/>
            <a:ext cx="2156016" cy="1200329"/>
          </a:xfrm>
          <a:prstGeom prst="rect">
            <a:avLst/>
          </a:prstGeom>
          <a:noFill/>
        </p:spPr>
        <p:txBody>
          <a:bodyPr wrap="square" rtlCol="0">
            <a:spAutoFit/>
          </a:bodyPr>
          <a:lstStyle/>
          <a:p>
            <a:pPr algn="ctr"/>
            <a:r>
              <a:rPr lang="en-US" altLang="zh-CN" sz="7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02</a:t>
            </a:r>
            <a:endParaRPr lang="en-US" altLang="zh-CN" sz="72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18" name="直接连接符 17"/>
          <p:cNvCxnSpPr/>
          <p:nvPr/>
        </p:nvCxnSpPr>
        <p:spPr>
          <a:xfrm>
            <a:off x="4404511" y="2956491"/>
            <a:ext cx="334978"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19" name="Freeform 5"/>
          <p:cNvSpPr>
            <a:spLocks noEditPoints="1"/>
          </p:cNvSpPr>
          <p:nvPr/>
        </p:nvSpPr>
        <p:spPr bwMode="auto">
          <a:xfrm>
            <a:off x="-1" y="0"/>
            <a:ext cx="3227705" cy="1683657"/>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noFill/>
          <a:ln w="12700">
            <a:solidFill>
              <a:srgbClr val="F5EDE7"/>
            </a:solid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p:nvPr/>
        </p:nvSpPr>
        <p:spPr>
          <a:xfrm>
            <a:off x="3587836" y="360315"/>
            <a:ext cx="1968328" cy="530915"/>
          </a:xfrm>
          <a:prstGeom prst="rect">
            <a:avLst/>
          </a:prstGeom>
          <a:noFill/>
        </p:spPr>
        <p:txBody>
          <a:bodyPr wrap="square" rtlCol="0">
            <a:spAutoFit/>
          </a:bodyPr>
          <a:lstStyle/>
          <a:p>
            <a:pPr algn="ctr"/>
            <a:r>
              <a:rPr lang="zh-CN" altLang="en-US" sz="18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研究</a:t>
            </a:r>
            <a:r>
              <a:rPr lang="zh-CN" altLang="en-US"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方法及思路</a:t>
            </a:r>
            <a:endParaRPr lang="en-US" altLang="zh-CN" sz="1800" dirty="0" smtClean="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pPr algn="ctr"/>
            <a:r>
              <a:rPr lang="en-US" altLang="zh-CN"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Research methods and ideas</a:t>
            </a:r>
            <a:endParaRPr lang="zh-CN" altLang="en-US" sz="1000" dirty="0">
              <a:solidFill>
                <a:srgbClr val="2D4F6A"/>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16" name="燕尾形 15"/>
          <p:cNvSpPr/>
          <p:nvPr/>
        </p:nvSpPr>
        <p:spPr>
          <a:xfrm>
            <a:off x="6664539" y="2528861"/>
            <a:ext cx="1794630" cy="584420"/>
          </a:xfrm>
          <a:prstGeom prst="chevron">
            <a:avLst/>
          </a:prstGeom>
          <a:solidFill>
            <a:srgbClr val="2D4F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7" name="燕尾形 16"/>
          <p:cNvSpPr/>
          <p:nvPr/>
        </p:nvSpPr>
        <p:spPr>
          <a:xfrm>
            <a:off x="4946268" y="2528861"/>
            <a:ext cx="2117120" cy="584420"/>
          </a:xfrm>
          <a:prstGeom prst="chevron">
            <a:avLst/>
          </a:prstGeom>
          <a:solidFill>
            <a:srgbClr val="2D4F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18" name="燕尾形 17"/>
          <p:cNvSpPr/>
          <p:nvPr/>
        </p:nvSpPr>
        <p:spPr>
          <a:xfrm>
            <a:off x="3560999" y="2528861"/>
            <a:ext cx="1794630" cy="584420"/>
          </a:xfrm>
          <a:prstGeom prst="chevron">
            <a:avLst/>
          </a:prstGeom>
          <a:solidFill>
            <a:srgbClr val="2D4F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4" name="燕尾形 23"/>
          <p:cNvSpPr/>
          <p:nvPr/>
        </p:nvSpPr>
        <p:spPr>
          <a:xfrm>
            <a:off x="2119585" y="2528861"/>
            <a:ext cx="1794630" cy="584420"/>
          </a:xfrm>
          <a:prstGeom prst="chevron">
            <a:avLst/>
          </a:prstGeom>
          <a:solidFill>
            <a:srgbClr val="2D4F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5" name="燕尾形 24"/>
          <p:cNvSpPr/>
          <p:nvPr/>
        </p:nvSpPr>
        <p:spPr>
          <a:xfrm>
            <a:off x="678171" y="2528861"/>
            <a:ext cx="1794630" cy="584420"/>
          </a:xfrm>
          <a:prstGeom prst="chevron">
            <a:avLst/>
          </a:prstGeom>
          <a:solidFill>
            <a:srgbClr val="2D4F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1" name="文本框 29"/>
          <p:cNvSpPr txBox="1"/>
          <p:nvPr/>
        </p:nvSpPr>
        <p:spPr>
          <a:xfrm>
            <a:off x="6990553" y="2628711"/>
            <a:ext cx="1315246" cy="383540"/>
          </a:xfrm>
          <a:prstGeom prst="rect">
            <a:avLst/>
          </a:prstGeom>
          <a:noFill/>
          <a:effectLst/>
        </p:spPr>
        <p:txBody>
          <a:bodyPr wrap="square" rtlCol="0">
            <a:spAutoFit/>
          </a:bodyPr>
          <a:lstStyle/>
          <a:p>
            <a:pPr algn="ctr"/>
            <a:r>
              <a:rPr lang="zh-CN" altLang="en-US" sz="19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行为</a:t>
            </a:r>
            <a:r>
              <a:rPr lang="zh-CN" altLang="en-US" sz="19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判断</a:t>
            </a:r>
            <a:endParaRPr lang="zh-CN" altLang="en-US" sz="19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2" name="文本框 25"/>
          <p:cNvSpPr txBox="1"/>
          <p:nvPr/>
        </p:nvSpPr>
        <p:spPr>
          <a:xfrm>
            <a:off x="5261326" y="2628711"/>
            <a:ext cx="1595938" cy="383540"/>
          </a:xfrm>
          <a:prstGeom prst="rect">
            <a:avLst/>
          </a:prstGeom>
          <a:noFill/>
          <a:effectLst/>
        </p:spPr>
        <p:txBody>
          <a:bodyPr wrap="square" rtlCol="0">
            <a:spAutoFit/>
          </a:bodyPr>
          <a:lstStyle/>
          <a:p>
            <a:pPr algn="ctr"/>
            <a:r>
              <a:rPr lang="zh-CN" altLang="en-US" sz="1900" spc="-15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区域均值计算</a:t>
            </a:r>
            <a:endParaRPr lang="zh-CN" altLang="en-US" sz="1900" spc="-15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3" name="文本框 21"/>
          <p:cNvSpPr txBox="1"/>
          <p:nvPr/>
        </p:nvSpPr>
        <p:spPr>
          <a:xfrm>
            <a:off x="3883315" y="2628711"/>
            <a:ext cx="1315246" cy="337185"/>
          </a:xfrm>
          <a:prstGeom prst="rect">
            <a:avLst/>
          </a:prstGeom>
          <a:noFill/>
          <a:effectLst/>
        </p:spPr>
        <p:txBody>
          <a:bodyPr wrap="square" rtlCol="0">
            <a:spAutoFit/>
          </a:bodyPr>
          <a:lstStyle/>
          <a:p>
            <a:pPr algn="ctr"/>
            <a:r>
              <a:rPr lang="zh-CN" altLang="en-US" sz="16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关键点检测</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4" name="文本框 16"/>
          <p:cNvSpPr txBox="1"/>
          <p:nvPr/>
        </p:nvSpPr>
        <p:spPr>
          <a:xfrm>
            <a:off x="2420051" y="2628711"/>
            <a:ext cx="1315246" cy="306705"/>
          </a:xfrm>
          <a:prstGeom prst="rect">
            <a:avLst/>
          </a:prstGeom>
          <a:noFill/>
          <a:effectLst/>
        </p:spPr>
        <p:txBody>
          <a:bodyPr wrap="square" rtlCol="0">
            <a:spAutoFit/>
          </a:bodyPr>
          <a:lstStyle/>
          <a:p>
            <a:pPr algn="ctr"/>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人脸检测</a:t>
            </a:r>
            <a:endPar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5" name="文本框 12"/>
          <p:cNvSpPr txBox="1"/>
          <p:nvPr/>
        </p:nvSpPr>
        <p:spPr>
          <a:xfrm>
            <a:off x="986278" y="2628711"/>
            <a:ext cx="1315247" cy="337185"/>
          </a:xfrm>
          <a:prstGeom prst="rect">
            <a:avLst/>
          </a:prstGeom>
          <a:noFill/>
          <a:effectLst/>
        </p:spPr>
        <p:txBody>
          <a:bodyPr wrap="square" rtlCol="0">
            <a:spAutoFit/>
          </a:bodyPr>
          <a:lstStyle/>
          <a:p>
            <a:pPr algn="ctr"/>
            <a:r>
              <a:rPr lang="zh-CN" altLang="en-US" sz="16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图像预处理</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2" name="矩形 21"/>
          <p:cNvSpPr/>
          <p:nvPr/>
        </p:nvSpPr>
        <p:spPr>
          <a:xfrm>
            <a:off x="2197735" y="1231265"/>
            <a:ext cx="1758950" cy="860425"/>
          </a:xfrm>
          <a:prstGeom prst="rect">
            <a:avLst/>
          </a:prstGeom>
        </p:spPr>
        <p:txBody>
          <a:bodyPr wrap="square">
            <a:spAutoFit/>
          </a:bodyPr>
          <a:lstStyle/>
          <a:p>
            <a:pPr algn="ctr">
              <a:lnSpc>
                <a:spcPts val="1500"/>
              </a:lnSpc>
            </a:pPr>
            <a:r>
              <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利用预训练的人脸检测器（detect函数）在预处理后的图像中检测人脸，并返回检测到的人脸区域的位置。</a:t>
            </a:r>
            <a:endPar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5" name="直接连接符 4"/>
          <p:cNvCxnSpPr/>
          <p:nvPr/>
        </p:nvCxnSpPr>
        <p:spPr>
          <a:xfrm>
            <a:off x="1627184" y="3047474"/>
            <a:ext cx="0" cy="319004"/>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32115" y="3047474"/>
            <a:ext cx="0" cy="319004"/>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629878" y="3047474"/>
            <a:ext cx="0" cy="319004"/>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6047982" y="2253418"/>
            <a:ext cx="0" cy="357224"/>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3077366" y="2253418"/>
            <a:ext cx="0" cy="357224"/>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198745" y="1231265"/>
            <a:ext cx="1758950" cy="668020"/>
          </a:xfrm>
          <a:prstGeom prst="rect">
            <a:avLst/>
          </a:prstGeom>
        </p:spPr>
        <p:txBody>
          <a:bodyPr wrap="square">
            <a:spAutoFit/>
          </a:bodyPr>
          <a:p>
            <a:pPr algn="ctr">
              <a:lnSpc>
                <a:spcPts val="1500"/>
              </a:lnSpc>
            </a:pPr>
            <a:r>
              <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计算两个检测区域内像素的平均灰度值，并与预先定义的阈值进行比较。</a:t>
            </a:r>
            <a:endPar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 name="矩形 2"/>
          <p:cNvSpPr/>
          <p:nvPr/>
        </p:nvSpPr>
        <p:spPr>
          <a:xfrm>
            <a:off x="821055" y="3678555"/>
            <a:ext cx="1758950" cy="1245235"/>
          </a:xfrm>
          <a:prstGeom prst="rect">
            <a:avLst/>
          </a:prstGeom>
        </p:spPr>
        <p:txBody>
          <a:bodyPr wrap="square">
            <a:spAutoFit/>
          </a:bodyPr>
          <a:p>
            <a:pPr algn="ctr">
              <a:lnSpc>
                <a:spcPts val="1500"/>
              </a:lnSpc>
            </a:pPr>
            <a:r>
              <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将输入的图像帧转换为灰度图像，并对其进行中值滤波和高斯模糊处理，以减少噪声的影响。然后使用自适应直方图均衡化（CLAHE）增强图像的对比度。</a:t>
            </a:r>
            <a:endPar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 name="矩形 3"/>
          <p:cNvSpPr/>
          <p:nvPr/>
        </p:nvSpPr>
        <p:spPr>
          <a:xfrm>
            <a:off x="3629025" y="3678555"/>
            <a:ext cx="1758950" cy="860425"/>
          </a:xfrm>
          <a:prstGeom prst="rect">
            <a:avLst/>
          </a:prstGeom>
        </p:spPr>
        <p:txBody>
          <a:bodyPr wrap="square">
            <a:spAutoFit/>
          </a:bodyPr>
          <a:p>
            <a:pPr algn="ctr">
              <a:lnSpc>
                <a:spcPts val="1500"/>
              </a:lnSpc>
            </a:pPr>
            <a:r>
              <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对每个检测到的人脸区域进行关键点检测（predict函数），获取人脸的68个关键点的位置。</a:t>
            </a:r>
            <a:endParaRPr sz="10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矩形 5"/>
          <p:cNvSpPr/>
          <p:nvPr/>
        </p:nvSpPr>
        <p:spPr>
          <a:xfrm>
            <a:off x="6750685" y="3401695"/>
            <a:ext cx="1758950" cy="1629410"/>
          </a:xfrm>
          <a:prstGeom prst="rect">
            <a:avLst/>
          </a:prstGeom>
        </p:spPr>
        <p:txBody>
          <a:bodyPr wrap="square">
            <a:noAutofit/>
          </a:bodyPr>
          <a:p>
            <a:pPr algn="ctr">
              <a:lnSpc>
                <a:spcPts val="1500"/>
              </a:lnSpc>
            </a:pPr>
            <a:r>
              <a:rPr lang="zh-CN" sz="8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根据不同的均值判定不同的行为如打电话行为时</a:t>
            </a:r>
            <a:endParaRPr lang="zh-CN" sz="8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lnSpc>
                <a:spcPts val="1500"/>
              </a:lnSpc>
            </a:pPr>
            <a:r>
              <a:rPr lang="zh-CN" sz="8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如果左侧或右侧检测区域的平均灰度值超过了阈值，则将其标记为“calling”，并在图像中绘制矩形框和文字表示。否则，将整个图像标记为“not calling”。</a:t>
            </a:r>
            <a:endParaRPr lang="zh-CN" sz="80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326390" y="1105535"/>
            <a:ext cx="4199255" cy="3710305"/>
          </a:xfrm>
          <a:prstGeom prst="rect">
            <a:avLst/>
          </a:prstGeom>
          <a:noFill/>
          <a:ln w="9525">
            <a:noFill/>
          </a:ln>
        </p:spPr>
      </p:pic>
      <p:sp>
        <p:nvSpPr>
          <p:cNvPr id="3" name="文本框 2"/>
          <p:cNvSpPr txBox="1"/>
          <p:nvPr/>
        </p:nvSpPr>
        <p:spPr>
          <a:xfrm>
            <a:off x="4479290" y="456565"/>
            <a:ext cx="3872230" cy="2122805"/>
          </a:xfrm>
          <a:prstGeom prst="rect">
            <a:avLst/>
          </a:prstGeom>
          <a:noFill/>
        </p:spPr>
        <p:txBody>
          <a:bodyPr wrap="square" rtlCol="0">
            <a:spAutoFit/>
          </a:bodyPr>
          <a:p>
            <a:r>
              <a:rPr lang="zh-CN" altLang="en-US" sz="1200"/>
              <a:t>摄像头获取到的图像是一张大画布，人脸在</a:t>
            </a:r>
            <a:endParaRPr lang="zh-CN" altLang="en-US" sz="1200"/>
          </a:p>
          <a:p>
            <a:r>
              <a:rPr lang="zh-CN" altLang="en-US" sz="1200"/>
              <a:t>上边显得很小，这时候按照传统的方法需要写一些</a:t>
            </a:r>
            <a:endParaRPr lang="zh-CN" altLang="en-US" sz="1200"/>
          </a:p>
          <a:p>
            <a:r>
              <a:rPr lang="zh-CN" altLang="en-US" sz="1200"/>
              <a:t>回归算法来定位到人脸，</a:t>
            </a:r>
            <a:r>
              <a:rPr lang="zh-CN" altLang="en-US" sz="1200"/>
              <a:t>而Dlib的脸部位置检测器</a:t>
            </a:r>
            <a:endParaRPr lang="zh-CN" altLang="en-US" sz="1200"/>
          </a:p>
          <a:p>
            <a:r>
              <a:rPr lang="zh-CN" altLang="en-US" sz="1200"/>
              <a:t>dlib.get_frontal_face_detector可以有效解决</a:t>
            </a:r>
            <a:endParaRPr lang="zh-CN" altLang="en-US" sz="1200"/>
          </a:p>
          <a:p>
            <a:r>
              <a:rPr lang="zh-CN" altLang="en-US" sz="1200"/>
              <a:t>这一问题，作为内置的人脸检测算法，其使用HOG </a:t>
            </a:r>
            <a:endParaRPr lang="zh-CN" altLang="en-US" sz="1200"/>
          </a:p>
          <a:p>
            <a:r>
              <a:rPr lang="zh-CN" altLang="en-US" sz="1200"/>
              <a:t>pyramid，可以更精准快速的定位人脸模型。在</a:t>
            </a:r>
            <a:endParaRPr lang="zh-CN" altLang="en-US" sz="1200"/>
          </a:p>
          <a:p>
            <a:r>
              <a:rPr lang="zh-CN" altLang="en-US" sz="1200"/>
              <a:t>此基础上，利用脸部特征位置检测器dlib.shape_</a:t>
            </a:r>
            <a:endParaRPr lang="zh-CN" altLang="en-US" sz="1200"/>
          </a:p>
          <a:p>
            <a:r>
              <a:rPr lang="zh-CN" altLang="en-US" sz="1200"/>
              <a:t>predictor对关键点进行定位，检测一个区域内的</a:t>
            </a:r>
            <a:endParaRPr lang="zh-CN" altLang="en-US" sz="1200"/>
          </a:p>
          <a:p>
            <a:r>
              <a:rPr lang="zh-CN" altLang="en-US" sz="1200"/>
              <a:t>特征点，并输出这些特征点的坐标，</a:t>
            </a:r>
            <a:endParaRPr lang="zh-CN" altLang="en-US" sz="1200"/>
          </a:p>
          <a:p>
            <a:r>
              <a:rPr lang="zh-CN" altLang="en-US" sz="1200"/>
              <a:t>如图所示。</a:t>
            </a:r>
            <a:endParaRPr lang="zh-CN" altLang="en-US" sz="1200"/>
          </a:p>
          <a:p>
            <a:r>
              <a:rPr lang="zh-CN" altLang="en-US" sz="1200"/>
              <a:t>通过该68点可以进行人脸状态估计等应用。</a:t>
            </a:r>
            <a:endParaRPr lang="zh-CN" altLang="en-US" sz="1200"/>
          </a:p>
        </p:txBody>
      </p:sp>
      <p:pic>
        <p:nvPicPr>
          <p:cNvPr id="4" name="图片 3"/>
          <p:cNvPicPr>
            <a:picLocks noChangeAspect="1"/>
          </p:cNvPicPr>
          <p:nvPr/>
        </p:nvPicPr>
        <p:blipFill>
          <a:blip r:embed="rId2"/>
          <a:stretch>
            <a:fillRect/>
          </a:stretch>
        </p:blipFill>
        <p:spPr>
          <a:xfrm>
            <a:off x="6158865" y="2725420"/>
            <a:ext cx="2297430" cy="1962785"/>
          </a:xfrm>
          <a:prstGeom prst="rect">
            <a:avLst/>
          </a:prstGeom>
        </p:spPr>
      </p:pic>
      <p:sp>
        <p:nvSpPr>
          <p:cNvPr id="5" name="文本框 4"/>
          <p:cNvSpPr txBox="1"/>
          <p:nvPr/>
        </p:nvSpPr>
        <p:spPr>
          <a:xfrm>
            <a:off x="602615" y="369570"/>
            <a:ext cx="3416300" cy="306705"/>
          </a:xfrm>
          <a:prstGeom prst="rect">
            <a:avLst/>
          </a:prstGeom>
          <a:noFill/>
        </p:spPr>
        <p:txBody>
          <a:bodyPr wrap="square" rtlCol="0">
            <a:spAutoFit/>
          </a:bodyPr>
          <a:p>
            <a:r>
              <a:rPr lang="zh-CN" altLang="en-US"/>
              <a:t>核心检测功能的</a:t>
            </a:r>
            <a:r>
              <a:rPr lang="zh-CN" altLang="en-US"/>
              <a:t>实现</a:t>
            </a:r>
            <a:endParaRPr lang="zh-CN" altLang="en-US"/>
          </a:p>
        </p:txBody>
      </p:sp>
    </p:spTree>
  </p:cSld>
  <p:clrMapOvr>
    <a:masterClrMapping/>
  </p:clrMapOvr>
  <p:transition spd="slow" advClick="0" advTm="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965" y="365760"/>
            <a:ext cx="6482715" cy="610870"/>
          </a:xfrm>
        </p:spPr>
        <p:txBody>
          <a:bodyPr/>
          <a:p>
            <a:r>
              <a:rPr lang="zh-CN" altLang="en-US"/>
              <a:t>打电话</a:t>
            </a:r>
            <a:r>
              <a:rPr lang="zh-CN" altLang="en-US"/>
              <a:t>检测</a:t>
            </a:r>
            <a:endParaRPr lang="zh-CN" altLang="en-US"/>
          </a:p>
        </p:txBody>
      </p:sp>
      <p:pic>
        <p:nvPicPr>
          <p:cNvPr id="3" name="图片 2"/>
          <p:cNvPicPr>
            <a:picLocks noChangeAspect="1"/>
          </p:cNvPicPr>
          <p:nvPr/>
        </p:nvPicPr>
        <p:blipFill>
          <a:blip r:embed="rId1"/>
          <a:stretch>
            <a:fillRect/>
          </a:stretch>
        </p:blipFill>
        <p:spPr>
          <a:xfrm>
            <a:off x="5287010" y="2571750"/>
            <a:ext cx="3164840" cy="2159000"/>
          </a:xfrm>
          <a:prstGeom prst="rect">
            <a:avLst/>
          </a:prstGeom>
        </p:spPr>
      </p:pic>
      <p:sp>
        <p:nvSpPr>
          <p:cNvPr id="4" name="文本框 3"/>
          <p:cNvSpPr txBox="1"/>
          <p:nvPr/>
        </p:nvSpPr>
        <p:spPr>
          <a:xfrm>
            <a:off x="541020" y="1038225"/>
            <a:ext cx="4124325" cy="3415030"/>
          </a:xfrm>
          <a:prstGeom prst="rect">
            <a:avLst/>
          </a:prstGeom>
          <a:noFill/>
        </p:spPr>
        <p:txBody>
          <a:bodyPr wrap="square" rtlCol="0">
            <a:spAutoFit/>
          </a:bodyPr>
          <a:p>
            <a:r>
              <a:rPr lang="zh-CN" altLang="en-US" sz="800"/>
              <a:t># 设置检测的灰度阈值</a:t>
            </a:r>
            <a:endParaRPr lang="zh-CN" altLang="en-US" sz="800"/>
          </a:p>
          <a:p>
            <a:r>
              <a:rPr lang="zh-CN" altLang="en-US" sz="800">
                <a:solidFill>
                  <a:srgbClr val="FF0000"/>
                </a:solidFill>
              </a:rPr>
              <a:t>thresh = 125</a:t>
            </a:r>
            <a:endParaRPr lang="zh-CN" altLang="en-US" sz="800">
              <a:solidFill>
                <a:srgbClr val="FF0000"/>
              </a:solidFill>
            </a:endParaRPr>
          </a:p>
          <a:p>
            <a:endParaRPr lang="zh-CN" altLang="en-US" sz="800"/>
          </a:p>
          <a:p>
            <a:r>
              <a:rPr lang="zh-CN" altLang="en-US" sz="800"/>
              <a:t>face_68_point = predict(gray, face)</a:t>
            </a:r>
            <a:endParaRPr lang="zh-CN" altLang="en-US" sz="800"/>
          </a:p>
          <a:p>
            <a:r>
              <a:rPr lang="zh-CN" altLang="en-US" sz="800"/>
              <a:t>        face_68_point = face_utils.shape_to_np(face_68_point)</a:t>
            </a:r>
            <a:endParaRPr lang="zh-CN" altLang="en-US" sz="800"/>
          </a:p>
          <a:p>
            <a:endParaRPr lang="zh-CN" altLang="en-US" sz="800"/>
          </a:p>
          <a:p>
            <a:r>
              <a:rPr lang="zh-CN" altLang="en-US" sz="800"/>
              <a:t>        </a:t>
            </a:r>
            <a:r>
              <a:rPr lang="zh-CN" altLang="en-US" sz="800">
                <a:solidFill>
                  <a:srgbClr val="FF0000"/>
                </a:solidFill>
              </a:rPr>
              <a:t>left_x = face_68_point[4, 0]</a:t>
            </a:r>
            <a:endParaRPr lang="zh-CN" altLang="en-US" sz="800">
              <a:solidFill>
                <a:srgbClr val="FF0000"/>
              </a:solidFill>
            </a:endParaRPr>
          </a:p>
          <a:p>
            <a:r>
              <a:rPr lang="zh-CN" altLang="en-US" sz="800">
                <a:solidFill>
                  <a:srgbClr val="FF0000"/>
                </a:solidFill>
              </a:rPr>
              <a:t>        left_y = face_68_point[4, 1]</a:t>
            </a:r>
            <a:endParaRPr lang="zh-CN" altLang="en-US" sz="800">
              <a:solidFill>
                <a:srgbClr val="FF0000"/>
              </a:solidFill>
            </a:endParaRPr>
          </a:p>
          <a:p>
            <a:r>
              <a:rPr lang="zh-CN" altLang="en-US" sz="800">
                <a:solidFill>
                  <a:srgbClr val="FF0000"/>
                </a:solidFill>
              </a:rPr>
              <a:t>        right_x = face_68_point[12, 0]</a:t>
            </a:r>
            <a:endParaRPr lang="zh-CN" altLang="en-US" sz="800">
              <a:solidFill>
                <a:srgbClr val="FF0000"/>
              </a:solidFill>
            </a:endParaRPr>
          </a:p>
          <a:p>
            <a:r>
              <a:rPr lang="zh-CN" altLang="en-US" sz="800">
                <a:solidFill>
                  <a:srgbClr val="FF0000"/>
                </a:solidFill>
              </a:rPr>
              <a:t>        right_y = face_68_point[12, 1]</a:t>
            </a:r>
            <a:endParaRPr lang="zh-CN" altLang="en-US" sz="800">
              <a:solidFill>
                <a:srgbClr val="FF0000"/>
              </a:solidFill>
            </a:endParaRPr>
          </a:p>
          <a:p>
            <a:endParaRPr lang="zh-CN" altLang="en-US" sz="800">
              <a:solidFill>
                <a:srgbClr val="FF0000"/>
              </a:solidFill>
            </a:endParaRPr>
          </a:p>
          <a:p>
            <a:r>
              <a:rPr lang="zh-CN" altLang="en-US" sz="800"/>
              <a:t>        # 调整检测区域大小和位置</a:t>
            </a:r>
            <a:endParaRPr lang="zh-CN" altLang="en-US" sz="800"/>
          </a:p>
          <a:p>
            <a:r>
              <a:rPr lang="zh-CN" altLang="en-US" sz="800"/>
              <a:t>        k = 1.5</a:t>
            </a:r>
            <a:endParaRPr lang="zh-CN" altLang="en-US" sz="800"/>
          </a:p>
          <a:p>
            <a:r>
              <a:rPr lang="zh-CN" altLang="en-US" sz="800"/>
              <a:t>        length = 80</a:t>
            </a:r>
            <a:endParaRPr lang="zh-CN" altLang="en-US" sz="800"/>
          </a:p>
          <a:p>
            <a:r>
              <a:rPr lang="zh-CN" altLang="en-US" sz="800"/>
              <a:t>        top1 = max(0, left_y - length)</a:t>
            </a:r>
            <a:endParaRPr lang="zh-CN" altLang="en-US" sz="800"/>
          </a:p>
          <a:p>
            <a:r>
              <a:rPr lang="zh-CN" altLang="en-US" sz="800"/>
              <a:t>        bottom1 = min(gray.shape[0], left_y + length)</a:t>
            </a:r>
            <a:endParaRPr lang="zh-CN" altLang="en-US" sz="800"/>
          </a:p>
          <a:p>
            <a:r>
              <a:rPr lang="zh-CN" altLang="en-US" sz="800"/>
              <a:t>        left1 = max(0, left_x - int(k * length))</a:t>
            </a:r>
            <a:endParaRPr lang="zh-CN" altLang="en-US" sz="800"/>
          </a:p>
          <a:p>
            <a:r>
              <a:rPr lang="zh-CN" altLang="en-US" sz="800"/>
              <a:t>        right1 = min(gray.shape[1], left_x)</a:t>
            </a:r>
            <a:endParaRPr lang="zh-CN" altLang="en-US" sz="800"/>
          </a:p>
          <a:p>
            <a:r>
              <a:rPr lang="zh-CN" altLang="en-US" sz="800"/>
              <a:t>        top2 = max(0, right_y - length)</a:t>
            </a:r>
            <a:endParaRPr lang="zh-CN" altLang="en-US" sz="800"/>
          </a:p>
          <a:p>
            <a:r>
              <a:rPr lang="zh-CN" altLang="en-US" sz="800"/>
              <a:t>        bottom2 = min(gray.shape[0], right_y + length)</a:t>
            </a:r>
            <a:endParaRPr lang="zh-CN" altLang="en-US" sz="800"/>
          </a:p>
          <a:p>
            <a:r>
              <a:rPr lang="zh-CN" altLang="en-US" sz="800"/>
              <a:t>        left2 = max(0, right_x)</a:t>
            </a:r>
            <a:endParaRPr lang="zh-CN" altLang="en-US" sz="800"/>
          </a:p>
          <a:p>
            <a:r>
              <a:rPr lang="zh-CN" altLang="en-US" sz="800"/>
              <a:t>        right2 = min(gray.shape[1], right_x + int(k * length))</a:t>
            </a:r>
            <a:endParaRPr lang="zh-CN" altLang="en-US" sz="800"/>
          </a:p>
          <a:p>
            <a:r>
              <a:rPr lang="zh-CN" altLang="en-US" sz="800"/>
              <a:t>        region1 = gray[top1:bottom1, left1:right1]</a:t>
            </a:r>
            <a:endParaRPr lang="zh-CN" altLang="en-US" sz="800"/>
          </a:p>
          <a:p>
            <a:r>
              <a:rPr lang="zh-CN" altLang="en-US" sz="800"/>
              <a:t>        region2 = gray[top2:bottom2, left2:right2]</a:t>
            </a:r>
            <a:endParaRPr lang="zh-CN" altLang="en-US" sz="800"/>
          </a:p>
          <a:p>
            <a:r>
              <a:rPr lang="zh-CN" altLang="en-US" sz="800"/>
              <a:t>        mean_left = np.sum(region1) / (right1 - left1) / (bottom1 - top1)</a:t>
            </a:r>
            <a:endParaRPr lang="zh-CN" altLang="en-US" sz="800"/>
          </a:p>
          <a:p>
            <a:r>
              <a:rPr lang="zh-CN" altLang="en-US" sz="800"/>
              <a:t>        mean_right = np.sum(region2) / (right2 - left2) / (bottom2 - top2)</a:t>
            </a:r>
            <a:endParaRPr lang="zh-CN" altLang="en-US" sz="800"/>
          </a:p>
          <a:p>
            <a:r>
              <a:rPr lang="zh-CN" altLang="en-US" sz="800"/>
              <a:t>      </a:t>
            </a:r>
            <a:endParaRPr lang="zh-CN" altLang="en-US" sz="800"/>
          </a:p>
        </p:txBody>
      </p:sp>
      <p:sp>
        <p:nvSpPr>
          <p:cNvPr id="5" name="文本框 4"/>
          <p:cNvSpPr txBox="1"/>
          <p:nvPr/>
        </p:nvSpPr>
        <p:spPr>
          <a:xfrm>
            <a:off x="5029200" y="521970"/>
            <a:ext cx="3641090" cy="1660525"/>
          </a:xfrm>
          <a:prstGeom prst="rect">
            <a:avLst/>
          </a:prstGeom>
          <a:noFill/>
        </p:spPr>
        <p:txBody>
          <a:bodyPr wrap="square" rtlCol="0">
            <a:spAutoFit/>
          </a:bodyPr>
          <a:p>
            <a:r>
              <a:rPr lang="zh-CN" altLang="en-US">
                <a:sym typeface="+mn-ea"/>
              </a:rPr>
              <a:t>  </a:t>
            </a:r>
            <a:r>
              <a:rPr lang="en-US" altLang="zh-CN">
                <a:sym typeface="+mn-ea"/>
              </a:rPr>
              <a:t>  </a:t>
            </a:r>
            <a:r>
              <a:rPr lang="zh-CN" altLang="en-US" sz="800">
                <a:solidFill>
                  <a:srgbClr val="FF0000"/>
                </a:solidFill>
                <a:sym typeface="+mn-ea"/>
              </a:rPr>
              <a:t>if mean_left &gt; thresh:</a:t>
            </a:r>
            <a:endParaRPr lang="zh-CN" altLang="en-US" sz="800">
              <a:solidFill>
                <a:srgbClr val="FF0000"/>
              </a:solidFill>
            </a:endParaRPr>
          </a:p>
          <a:p>
            <a:r>
              <a:rPr lang="zh-CN" altLang="en-US" sz="800">
                <a:sym typeface="+mn-ea"/>
              </a:rPr>
              <a:t>            cv2.rectangle(frame, (left1, top1), (right1, bottom1), (0, 255, 0), 3)</a:t>
            </a:r>
            <a:endParaRPr lang="zh-CN" altLang="en-US" sz="800"/>
          </a:p>
          <a:p>
            <a:r>
              <a:rPr lang="zh-CN" altLang="en-US" sz="800">
                <a:sym typeface="+mn-ea"/>
              </a:rPr>
              <a:t>            cv2.putText(frame, "calling", (left1, top1 - 15), cv2.FONT_HERSHEY_SIMPLEX, 1.5, (0, 0, 255), 2)</a:t>
            </a:r>
            <a:endParaRPr lang="zh-CN" altLang="en-US" sz="800"/>
          </a:p>
          <a:p>
            <a:r>
              <a:rPr lang="zh-CN" altLang="en-US" sz="800">
                <a:sym typeface="+mn-ea"/>
              </a:rPr>
              <a:t>       </a:t>
            </a:r>
            <a:r>
              <a:rPr lang="zh-CN" altLang="en-US" sz="800">
                <a:solidFill>
                  <a:srgbClr val="FF0000"/>
                </a:solidFill>
                <a:sym typeface="+mn-ea"/>
              </a:rPr>
              <a:t> elif mean_right &gt; thresh:</a:t>
            </a:r>
            <a:endParaRPr lang="zh-CN" altLang="en-US" sz="800"/>
          </a:p>
          <a:p>
            <a:r>
              <a:rPr lang="zh-CN" altLang="en-US" sz="800">
                <a:sym typeface="+mn-ea"/>
              </a:rPr>
              <a:t>            cv2.rectangle(frame, (left2, top2), (right2, bottom2), (0, 255, 0), 3)</a:t>
            </a:r>
            <a:endParaRPr lang="zh-CN" altLang="en-US" sz="800"/>
          </a:p>
          <a:p>
            <a:r>
              <a:rPr lang="zh-CN" altLang="en-US" sz="800">
                <a:sym typeface="+mn-ea"/>
              </a:rPr>
              <a:t>            cv2.putText(frame, "calling", (left2, top2 - 15), cv2.FONT_HERSHEY_SIMPLEX, 1.5, (0, 0, 255), 2)</a:t>
            </a:r>
            <a:endParaRPr lang="zh-CN" altLang="en-US" sz="800"/>
          </a:p>
          <a:p>
            <a:r>
              <a:rPr lang="zh-CN" altLang="en-US" sz="800">
                <a:sym typeface="+mn-ea"/>
              </a:rPr>
              <a:t>       </a:t>
            </a:r>
            <a:r>
              <a:rPr lang="zh-CN" altLang="en-US" sz="800">
                <a:solidFill>
                  <a:srgbClr val="FF0000"/>
                </a:solidFill>
                <a:sym typeface="+mn-ea"/>
              </a:rPr>
              <a:t> else:</a:t>
            </a:r>
            <a:endParaRPr lang="zh-CN" altLang="en-US" sz="800">
              <a:solidFill>
                <a:srgbClr val="FF0000"/>
              </a:solidFill>
            </a:endParaRPr>
          </a:p>
          <a:p>
            <a:r>
              <a:rPr lang="zh-CN" altLang="en-US" sz="800">
                <a:sym typeface="+mn-ea"/>
              </a:rPr>
              <a:t>            cv2.putText(frame, "not calling", (10, 30), cv2.FONT_HERSHEY_SIMPLEX, 1.5, (0, 0, 255), 2)</a:t>
            </a:r>
            <a:endParaRPr lang="zh-CN" altLang="en-US" sz="800"/>
          </a:p>
          <a:p>
            <a:endParaRPr lang="zh-CN" altLang="en-US" sz="800"/>
          </a:p>
        </p:txBody>
      </p:sp>
      <p:sp>
        <p:nvSpPr>
          <p:cNvPr id="6" name="文本框 5"/>
          <p:cNvSpPr txBox="1"/>
          <p:nvPr/>
        </p:nvSpPr>
        <p:spPr>
          <a:xfrm>
            <a:off x="5029200" y="2023745"/>
            <a:ext cx="3182620" cy="419735"/>
          </a:xfrm>
          <a:prstGeom prst="rect">
            <a:avLst/>
          </a:prstGeom>
          <a:noFill/>
        </p:spPr>
        <p:txBody>
          <a:bodyPr wrap="square" rtlCol="0" anchor="t">
            <a:noAutofit/>
          </a:bodyPr>
          <a:p>
            <a:r>
              <a:rPr lang="zh-CN" altLang="en-US" sz="900"/>
              <a:t>如果任一侧的区域平均灰度值超过了阈值，则认为用户正在通话，并在对应的区域绘制矩形框和“calling”文字。</a:t>
            </a:r>
            <a:endParaRPr lang="zh-CN" altLang="en-US" sz="900"/>
          </a:p>
        </p:txBody>
      </p:sp>
    </p:spTree>
  </p:cSld>
  <p:clrMapOvr>
    <a:masterClrMapping/>
  </p:clrMapOvr>
  <p:transition spd="slow" advClick="0" advTm="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965" y="365760"/>
            <a:ext cx="6482715" cy="610870"/>
          </a:xfrm>
        </p:spPr>
        <p:txBody>
          <a:bodyPr/>
          <a:p>
            <a:r>
              <a:rPr lang="zh-CN" altLang="en-US">
                <a:sym typeface="+mn-ea"/>
              </a:rPr>
              <a:t>睁闭眼检测</a:t>
            </a:r>
            <a:endParaRPr lang="zh-CN" altLang="en-US"/>
          </a:p>
        </p:txBody>
      </p:sp>
      <p:sp>
        <p:nvSpPr>
          <p:cNvPr id="4" name="文本框 3"/>
          <p:cNvSpPr txBox="1"/>
          <p:nvPr/>
        </p:nvSpPr>
        <p:spPr>
          <a:xfrm>
            <a:off x="541020" y="1038225"/>
            <a:ext cx="4124325" cy="4030980"/>
          </a:xfrm>
          <a:prstGeom prst="rect">
            <a:avLst/>
          </a:prstGeom>
          <a:noFill/>
        </p:spPr>
        <p:txBody>
          <a:bodyPr wrap="square" rtlCol="0">
            <a:spAutoFit/>
          </a:bodyPr>
          <a:p>
            <a:r>
              <a:rPr lang="zh-CN" altLang="en-US" sz="800"/>
              <a:t># 设置检测的灰度阈值</a:t>
            </a:r>
            <a:endParaRPr lang="zh-CN" altLang="en-US" sz="800"/>
          </a:p>
          <a:p>
            <a:r>
              <a:rPr lang="zh-CN" altLang="en-US" sz="800">
                <a:solidFill>
                  <a:srgbClr val="FF0000"/>
                </a:solidFill>
              </a:rPr>
              <a:t>thresh = 0.2</a:t>
            </a:r>
            <a:r>
              <a:rPr lang="en-US" altLang="zh-CN" sz="800">
                <a:solidFill>
                  <a:srgbClr val="FF0000"/>
                </a:solidFill>
              </a:rPr>
              <a:t>5</a:t>
            </a:r>
            <a:endParaRPr lang="zh-CN" altLang="en-US" sz="800">
              <a:solidFill>
                <a:srgbClr val="FF0000"/>
              </a:solidFill>
            </a:endParaRPr>
          </a:p>
          <a:p>
            <a:endParaRPr lang="zh-CN" altLang="en-US" sz="800">
              <a:solidFill>
                <a:srgbClr val="FF0000"/>
              </a:solidFill>
            </a:endParaRPr>
          </a:p>
          <a:p>
            <a:r>
              <a:rPr lang="zh-CN" altLang="en-US" sz="800"/>
              <a:t># Initialize webcam</a:t>
            </a:r>
            <a:endParaRPr lang="zh-CN" altLang="en-US" sz="800"/>
          </a:p>
          <a:p>
            <a:r>
              <a:rPr lang="zh-CN" altLang="en-US" sz="800"/>
              <a:t>    cap = cv2.VideoCapture(0)</a:t>
            </a:r>
            <a:endParaRPr lang="zh-CN" altLang="en-US" sz="800"/>
          </a:p>
          <a:p>
            <a:r>
              <a:rPr lang="zh-CN" altLang="en-US" sz="800"/>
              <a:t>    while True:</a:t>
            </a:r>
            <a:endParaRPr lang="zh-CN" altLang="en-US" sz="800"/>
          </a:p>
          <a:p>
            <a:r>
              <a:rPr lang="zh-CN" altLang="en-US" sz="800"/>
              <a:t>        ret, frame = cap.read()</a:t>
            </a:r>
            <a:endParaRPr lang="zh-CN" altLang="en-US" sz="800"/>
          </a:p>
          <a:p>
            <a:r>
              <a:rPr lang="zh-CN" altLang="en-US" sz="800"/>
              <a:t>        gray = cv2.cvtColor(frame, cv2.COLOR_BGR2GRAY)</a:t>
            </a:r>
            <a:endParaRPr lang="zh-CN" altLang="en-US" sz="800"/>
          </a:p>
          <a:p>
            <a:r>
              <a:rPr lang="zh-CN" altLang="en-US" sz="800"/>
              <a:t>        faces = detect(gray, 0)</a:t>
            </a:r>
            <a:endParaRPr lang="zh-CN" altLang="en-US" sz="800"/>
          </a:p>
          <a:p>
            <a:endParaRPr lang="zh-CN" altLang="en-US" sz="800"/>
          </a:p>
          <a:p>
            <a:r>
              <a:rPr lang="zh-CN" altLang="en-US" sz="800"/>
              <a:t>        for face in faces:</a:t>
            </a:r>
            <a:endParaRPr lang="zh-CN" altLang="en-US" sz="800"/>
          </a:p>
          <a:p>
            <a:r>
              <a:rPr lang="zh-CN" altLang="en-US" sz="800"/>
              <a:t>            # Detect facial landmarks</a:t>
            </a:r>
            <a:endParaRPr lang="zh-CN" altLang="en-US" sz="800"/>
          </a:p>
          <a:p>
            <a:r>
              <a:rPr lang="zh-CN" altLang="en-US" sz="800"/>
              <a:t>            face_68_point = predict(gray, face)</a:t>
            </a:r>
            <a:endParaRPr lang="zh-CN" altLang="en-US" sz="800"/>
          </a:p>
          <a:p>
            <a:r>
              <a:rPr lang="zh-CN" altLang="en-US" sz="800"/>
              <a:t>            face_68_point = face_utils.shape_to_np(face_68_point)</a:t>
            </a:r>
            <a:endParaRPr lang="zh-CN" altLang="en-US" sz="800"/>
          </a:p>
          <a:p>
            <a:endParaRPr lang="zh-CN" altLang="en-US" sz="800"/>
          </a:p>
          <a:p>
            <a:r>
              <a:rPr lang="zh-CN" altLang="en-US" sz="800"/>
              <a:t>            # Extract left and right eye regions</a:t>
            </a:r>
            <a:endParaRPr lang="zh-CN" altLang="en-US" sz="800"/>
          </a:p>
          <a:p>
            <a:r>
              <a:rPr lang="zh-CN" altLang="en-US" sz="800"/>
              <a:t>            left_eye = face_68_point[l_eye_start:l_eye_end]</a:t>
            </a:r>
            <a:endParaRPr lang="zh-CN" altLang="en-US" sz="800"/>
          </a:p>
          <a:p>
            <a:r>
              <a:rPr lang="zh-CN" altLang="en-US" sz="800"/>
              <a:t>            right_eye = face_68_point[r_eye_start:r_eye_end]</a:t>
            </a:r>
            <a:endParaRPr lang="zh-CN" altLang="en-US" sz="800"/>
          </a:p>
          <a:p>
            <a:endParaRPr lang="zh-CN" altLang="en-US" sz="800"/>
          </a:p>
          <a:p>
            <a:r>
              <a:rPr lang="zh-CN" altLang="en-US" sz="800"/>
              <a:t>            # Calculate eye aspect ratio for each eye</a:t>
            </a:r>
            <a:endParaRPr lang="zh-CN" altLang="en-US" sz="800"/>
          </a:p>
          <a:p>
            <a:r>
              <a:rPr lang="zh-CN" altLang="en-US" sz="800"/>
              <a:t>            left_EAR = eyeAspectRatio(left_eye)</a:t>
            </a:r>
            <a:endParaRPr lang="zh-CN" altLang="en-US" sz="800"/>
          </a:p>
          <a:p>
            <a:r>
              <a:rPr lang="zh-CN" altLang="en-US" sz="800"/>
              <a:t>            right_EAR = eyeAspectRatio(right_eye)</a:t>
            </a:r>
            <a:endParaRPr lang="zh-CN" altLang="en-US" sz="800"/>
          </a:p>
          <a:p>
            <a:r>
              <a:rPr lang="zh-CN" altLang="en-US" sz="800"/>
              <a:t>            ear = (left_EAR + right_EAR) / 2.0</a:t>
            </a:r>
            <a:endParaRPr lang="zh-CN" altLang="en-US" sz="800"/>
          </a:p>
          <a:p>
            <a:endParaRPr lang="zh-CN" altLang="en-US" sz="800"/>
          </a:p>
          <a:p>
            <a:r>
              <a:rPr lang="zh-CN" altLang="en-US" sz="800"/>
              <a:t>            # Draw rectangle around face</a:t>
            </a:r>
            <a:endParaRPr lang="zh-CN" altLang="en-US" sz="800"/>
          </a:p>
          <a:p>
            <a:r>
              <a:rPr lang="zh-CN" altLang="en-US" sz="800"/>
              <a:t>            left = face.left()</a:t>
            </a:r>
            <a:endParaRPr lang="zh-CN" altLang="en-US" sz="800"/>
          </a:p>
          <a:p>
            <a:r>
              <a:rPr lang="zh-CN" altLang="en-US" sz="800"/>
              <a:t>            top = face.top()</a:t>
            </a:r>
            <a:endParaRPr lang="zh-CN" altLang="en-US" sz="800"/>
          </a:p>
          <a:p>
            <a:r>
              <a:rPr lang="zh-CN" altLang="en-US" sz="800"/>
              <a:t>            right = face.right()</a:t>
            </a:r>
            <a:endParaRPr lang="zh-CN" altLang="en-US" sz="800"/>
          </a:p>
          <a:p>
            <a:r>
              <a:rPr lang="zh-CN" altLang="en-US" sz="800"/>
              <a:t>            bottom = face.bottom()</a:t>
            </a:r>
            <a:endParaRPr lang="zh-CN" altLang="en-US" sz="800"/>
          </a:p>
          <a:p>
            <a:r>
              <a:rPr lang="zh-CN" altLang="en-US" sz="800"/>
              <a:t>            cv2.rectangle(frame, (left, top), (right, bottom), (0, 255, 0), 2)</a:t>
            </a:r>
            <a:endParaRPr lang="zh-CN" altLang="en-US" sz="800"/>
          </a:p>
          <a:p>
            <a:endParaRPr lang="zh-CN" altLang="en-US" sz="800"/>
          </a:p>
          <a:p>
            <a:r>
              <a:rPr lang="zh-CN" altLang="en-US" sz="800"/>
              <a:t>           </a:t>
            </a:r>
            <a:endParaRPr lang="zh-CN" altLang="en-US" sz="800"/>
          </a:p>
        </p:txBody>
      </p:sp>
      <p:sp>
        <p:nvSpPr>
          <p:cNvPr id="5" name="文本框 4"/>
          <p:cNvSpPr txBox="1"/>
          <p:nvPr/>
        </p:nvSpPr>
        <p:spPr>
          <a:xfrm>
            <a:off x="5029200" y="521970"/>
            <a:ext cx="3641090" cy="1076325"/>
          </a:xfrm>
          <a:prstGeom prst="rect">
            <a:avLst/>
          </a:prstGeom>
          <a:noFill/>
        </p:spPr>
        <p:txBody>
          <a:bodyPr wrap="square" rtlCol="0">
            <a:spAutoFit/>
          </a:bodyPr>
          <a:p>
            <a:r>
              <a:rPr lang="zh-CN" altLang="en-US" sz="800">
                <a:sym typeface="+mn-ea"/>
              </a:rPr>
              <a:t>  </a:t>
            </a:r>
            <a:r>
              <a:rPr lang="en-US" altLang="zh-CN" sz="800">
                <a:sym typeface="+mn-ea"/>
              </a:rPr>
              <a:t> </a:t>
            </a:r>
            <a:r>
              <a:rPr lang="zh-CN" altLang="en-US" sz="800">
                <a:sym typeface="+mn-ea"/>
              </a:rPr>
              <a:t> </a:t>
            </a:r>
            <a:endParaRPr lang="zh-CN" altLang="en-US" sz="800"/>
          </a:p>
          <a:p>
            <a:r>
              <a:rPr lang="zh-CN" altLang="en-US" sz="800">
                <a:sym typeface="+mn-ea"/>
              </a:rPr>
              <a:t>            if ear &lt; thresh:</a:t>
            </a:r>
            <a:endParaRPr lang="zh-CN" altLang="en-US" sz="800"/>
          </a:p>
          <a:p>
            <a:r>
              <a:rPr lang="zh-CN" altLang="en-US" sz="800">
                <a:sym typeface="+mn-ea"/>
              </a:rPr>
              <a:t>                cv2.putText(frame, "eye close", (left, top - 15), cv2.FONT_HERSHEY_SIMPLEX, 1.5, (0, 0, 255), 2)</a:t>
            </a:r>
            <a:endParaRPr lang="zh-CN" altLang="en-US" sz="800"/>
          </a:p>
          <a:p>
            <a:r>
              <a:rPr lang="zh-CN" altLang="en-US" sz="800">
                <a:sym typeface="+mn-ea"/>
              </a:rPr>
              <a:t>            else:</a:t>
            </a:r>
            <a:endParaRPr lang="zh-CN" altLang="en-US" sz="800"/>
          </a:p>
          <a:p>
            <a:r>
              <a:rPr lang="zh-CN" altLang="en-US" sz="800">
                <a:sym typeface="+mn-ea"/>
              </a:rPr>
              <a:t>                cv2.putText(frame, "eye open", (left, top - 15), cv2.FONT_HERSHEY_SIMPLEX, 1.5, (0, 0, 255), 2)      </a:t>
            </a:r>
            <a:endParaRPr lang="zh-CN" altLang="en-US" sz="800"/>
          </a:p>
          <a:p>
            <a:endParaRPr lang="zh-CN" altLang="en-US" sz="800"/>
          </a:p>
        </p:txBody>
      </p:sp>
      <p:sp>
        <p:nvSpPr>
          <p:cNvPr id="6" name="文本框 5"/>
          <p:cNvSpPr txBox="1"/>
          <p:nvPr/>
        </p:nvSpPr>
        <p:spPr>
          <a:xfrm>
            <a:off x="5029200" y="2023745"/>
            <a:ext cx="3182620" cy="419735"/>
          </a:xfrm>
          <a:prstGeom prst="rect">
            <a:avLst/>
          </a:prstGeom>
          <a:noFill/>
        </p:spPr>
        <p:txBody>
          <a:bodyPr wrap="square" rtlCol="0" anchor="t">
            <a:noAutofit/>
          </a:bodyPr>
          <a:p>
            <a:r>
              <a:rPr lang="zh-CN" altLang="en-US" sz="900"/>
              <a:t>如果任一侧的区域平均灰度值没超过阈值，则认为用户正在通话，并在对应的区域绘制矩形框和“</a:t>
            </a:r>
            <a:r>
              <a:rPr lang="zh-CN" altLang="en-US" sz="900">
                <a:sym typeface="+mn-ea"/>
              </a:rPr>
              <a:t>eye close</a:t>
            </a:r>
            <a:r>
              <a:rPr lang="zh-CN" altLang="en-US" sz="900"/>
              <a:t>”文字。</a:t>
            </a:r>
            <a:endParaRPr lang="zh-CN" altLang="en-US" sz="900"/>
          </a:p>
        </p:txBody>
      </p:sp>
      <p:pic>
        <p:nvPicPr>
          <p:cNvPr id="8" name="图片 7"/>
          <p:cNvPicPr>
            <a:picLocks noChangeAspect="1"/>
          </p:cNvPicPr>
          <p:nvPr/>
        </p:nvPicPr>
        <p:blipFill>
          <a:blip r:embed="rId1"/>
          <a:stretch>
            <a:fillRect/>
          </a:stretch>
        </p:blipFill>
        <p:spPr>
          <a:xfrm>
            <a:off x="5302250" y="2512060"/>
            <a:ext cx="3218815" cy="2332990"/>
          </a:xfrm>
          <a:prstGeom prst="rect">
            <a:avLst/>
          </a:prstGeom>
        </p:spPr>
      </p:pic>
    </p:spTree>
  </p:cSld>
  <p:clrMapOvr>
    <a:masterClrMapping/>
  </p:clrMapOvr>
  <p:transition spd="slow" advClick="0" advTm="0">
    <p:push dir="u"/>
  </p:transition>
</p:sld>
</file>

<file path=ppt/tags/tag1.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10.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11.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12.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13.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14.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15.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16.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17.xml><?xml version="1.0" encoding="utf-8"?>
<p:tagLst xmlns:p="http://schemas.openxmlformats.org/presentationml/2006/main">
  <p:tag name="COMMONDATA" val="eyJoZGlkIjoiYThkMzk3NzM1NjI1NTg5NjFmNzQyY2UyOTg2MjEzNGMifQ=="/>
  <p:tag name="commondata" val="eyJjb3VudCI6MSwiaGRpZCI6Ijk0Y2Q0ZjFhZDIzNDc4NTA1OTZkZDNhMWU0NzBmODhmIiwidXNlckNvdW50IjoxfQ=="/>
</p:tagLst>
</file>

<file path=ppt/tags/tag2.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3.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4.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5.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6.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7.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ags/tag8.xml><?xml version="1.0" encoding="utf-8"?>
<p:tagLst xmlns:p="http://schemas.openxmlformats.org/presentationml/2006/main">
  <p:tag name="MH" val="20160508152201"/>
  <p:tag name="MH_LIBRARY" val="GRAPHIC"/>
  <p:tag name="MH_TYPE" val="Other"/>
  <p:tag name="MH_ORDER" val="2"/>
  <p:tag name="KSO_WM_DIAGRAM_VIRTUALLY_FRAME" val="{&quot;height&quot;:226.97291338582673,&quot;left&quot;:64.24220472440945,&quot;top&quot;:114.8107874015748,&quot;width&quot;:589.5698425196849}"/>
</p:tagLst>
</file>

<file path=ppt/tags/tag9.xml><?xml version="1.0" encoding="utf-8"?>
<p:tagLst xmlns:p="http://schemas.openxmlformats.org/presentationml/2006/main">
  <p:tag name="KSO_WM_DIAGRAM_VIRTUALLY_FRAME" val="{&quot;height&quot;:226.97291338582673,&quot;left&quot;:64.24220472440945,&quot;top&quot;:114.8107874015748,&quot;width&quot;:589.5698425196849}"/>
</p:tagLst>
</file>

<file path=ppt/theme/theme1.xml><?xml version="1.0" encoding="utf-8"?>
<a:theme xmlns:a="http://schemas.openxmlformats.org/drawingml/2006/main" name="doc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6787</Words>
  <Application>WPS 演示</Application>
  <PresentationFormat>全屏显示(16:9)</PresentationFormat>
  <Paragraphs>305</Paragraphs>
  <Slides>23</Slides>
  <Notes>18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Arial</vt:lpstr>
      <vt:lpstr>宋体</vt:lpstr>
      <vt:lpstr>Wingdings</vt:lpstr>
      <vt:lpstr>阿里巴巴普惠体 R</vt:lpstr>
      <vt:lpstr>微软雅黑</vt:lpstr>
      <vt:lpstr>Arial Unicode MS</vt:lpstr>
      <vt:lpstr>Calibri</vt:lpstr>
      <vt:lpstr>docer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打电话检测</vt:lpstr>
      <vt:lpstr>睁闭眼检测</vt:lpstr>
      <vt:lpstr>左顾右盼检测</vt:lpstr>
      <vt:lpstr>打哈欠检测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qzuser;</dc:title>
  <dc:creator>qzuser</dc:creator>
  <cp:keywords>qzuser</cp:keywords>
  <dc:description>qzuser</dc:description>
  <cp:lastModifiedBy>Yang Free</cp:lastModifiedBy>
  <cp:revision>176</cp:revision>
  <dcterms:created xsi:type="dcterms:W3CDTF">2016-05-20T12:59:00Z</dcterms:created>
  <dcterms:modified xsi:type="dcterms:W3CDTF">2024-05-28T12:29:50Z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8761A9307D304B559D6D7D5AA1F9FC09_11</vt:lpwstr>
  </property>
  <property fmtid="{D5CDD505-2E9C-101B-9397-08002B2CF9AE}" pid="4" name="KSOTemplateUUID">
    <vt:lpwstr>v1.0_mb_yjCJurvw0tAruOn4UOVMmQ==</vt:lpwstr>
  </property>
</Properties>
</file>